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60A71E39-2FD4-4B85-87AD-B53C98B804E6}" type="datetimeFigureOut">
              <a:rPr lang="fr-FR" smtClean="0"/>
              <a:pPr/>
              <a:t>22/03/2019</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210DD67-E1D5-4CA1-8F66-3BA5331194C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A71E39-2FD4-4B85-87AD-B53C98B804E6}" type="datetimeFigureOut">
              <a:rPr lang="fr-FR" smtClean="0"/>
              <a:pPr/>
              <a:t>22/03/2019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0DD67-E1D5-4CA1-8F66-3BA5331194C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A71E39-2FD4-4B85-87AD-B53C98B804E6}" type="datetimeFigureOut">
              <a:rPr lang="fr-FR" smtClean="0"/>
              <a:pPr/>
              <a:t>22/03/2019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0DD67-E1D5-4CA1-8F66-3BA5331194C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A71E39-2FD4-4B85-87AD-B53C98B804E6}" type="datetimeFigureOut">
              <a:rPr lang="fr-FR" smtClean="0"/>
              <a:pPr/>
              <a:t>22/03/2019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0DD67-E1D5-4CA1-8F66-3BA5331194C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0A71E39-2FD4-4B85-87AD-B53C98B804E6}" type="datetimeFigureOut">
              <a:rPr lang="fr-FR" smtClean="0"/>
              <a:pPr/>
              <a:t>22/03/2019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0DD67-E1D5-4CA1-8F66-3BA5331194C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0A71E39-2FD4-4B85-87AD-B53C98B804E6}" type="datetimeFigureOut">
              <a:rPr lang="fr-FR" smtClean="0"/>
              <a:pPr/>
              <a:t>22/03/2019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10DD67-E1D5-4CA1-8F66-3BA5331194C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60A71E39-2FD4-4B85-87AD-B53C98B804E6}" type="datetimeFigureOut">
              <a:rPr lang="fr-FR" smtClean="0"/>
              <a:pPr/>
              <a:t>22/03/2019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210DD67-E1D5-4CA1-8F66-3BA5331194C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0A71E39-2FD4-4B85-87AD-B53C98B804E6}" type="datetimeFigureOut">
              <a:rPr lang="fr-FR" smtClean="0"/>
              <a:pPr/>
              <a:t>22/03/2019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210DD67-E1D5-4CA1-8F66-3BA5331194C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0A71E39-2FD4-4B85-87AD-B53C98B804E6}" type="datetimeFigureOut">
              <a:rPr lang="fr-FR" smtClean="0"/>
              <a:pPr/>
              <a:t>22/03/2019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210DD67-E1D5-4CA1-8F66-3BA5331194C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0A71E39-2FD4-4B85-87AD-B53C98B804E6}" type="datetimeFigureOut">
              <a:rPr lang="fr-FR" smtClean="0"/>
              <a:pPr/>
              <a:t>22/03/2019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10DD67-E1D5-4CA1-8F66-3BA5331194C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0A71E39-2FD4-4B85-87AD-B53C98B804E6}" type="datetimeFigureOut">
              <a:rPr lang="fr-FR" smtClean="0"/>
              <a:pPr/>
              <a:t>22/03/2019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210DD67-E1D5-4CA1-8F66-3BA5331194CC}"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0A71E39-2FD4-4B85-87AD-B53C98B804E6}" type="datetimeFigureOut">
              <a:rPr lang="fr-FR" smtClean="0"/>
              <a:pPr/>
              <a:t>22/03/2019</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210DD67-E1D5-4CA1-8F66-3BA5331194CC}"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canal-u.tv/video/cerimes/s_imiter_pour_se_parler.1192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jD4t87DcBz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francetvinfo.fr/replay-radio/jeux-video/ecrans-quels-dangers-pour-les-adolescents-en-cas-de-surexposition_2125463.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Café des parents 22 mars</a:t>
            </a:r>
            <a:endParaRPr lang="fr-FR" dirty="0"/>
          </a:p>
        </p:txBody>
      </p:sp>
      <p:sp>
        <p:nvSpPr>
          <p:cNvPr id="3" name="Sous-titre 2"/>
          <p:cNvSpPr>
            <a:spLocks noGrp="1"/>
          </p:cNvSpPr>
          <p:nvPr>
            <p:ph type="subTitle" idx="1"/>
          </p:nvPr>
        </p:nvSpPr>
        <p:spPr/>
        <p:txBody>
          <a:bodyPr>
            <a:normAutofit fontScale="92500" lnSpcReduction="10000"/>
          </a:bodyPr>
          <a:lstStyle/>
          <a:p>
            <a:pPr algn="ctr"/>
            <a:r>
              <a:rPr lang="fr-FR" sz="3600" dirty="0" smtClean="0">
                <a:solidFill>
                  <a:srgbClr val="FF0000"/>
                </a:solidFill>
              </a:rPr>
              <a:t>Mon enfant et les </a:t>
            </a:r>
            <a:r>
              <a:rPr lang="fr-FR" sz="3600" dirty="0" smtClean="0">
                <a:solidFill>
                  <a:srgbClr val="FF0000"/>
                </a:solidFill>
              </a:rPr>
              <a:t>écrans</a:t>
            </a:r>
          </a:p>
          <a:p>
            <a:pPr algn="ctr"/>
            <a:endParaRPr lang="fr-FR" sz="3600" dirty="0" smtClean="0">
              <a:solidFill>
                <a:srgbClr val="FF0000"/>
              </a:solidFill>
            </a:endParaRPr>
          </a:p>
          <a:p>
            <a:r>
              <a:rPr lang="fr-FR" sz="3600" dirty="0" smtClean="0">
                <a:solidFill>
                  <a:schemeClr val="accent4"/>
                </a:solidFill>
              </a:rPr>
              <a:t>Ecole Au Bord de l’Ancre</a:t>
            </a:r>
            <a:endParaRPr lang="fr-FR" sz="3600" dirty="0" smtClean="0">
              <a:solidFill>
                <a:schemeClr val="accent4"/>
              </a:solidFill>
            </a:endParaRPr>
          </a:p>
          <a:p>
            <a:endParaRPr lang="fr-FR" dirty="0">
              <a:solidFill>
                <a:srgbClr val="FF0000"/>
              </a:solidFill>
            </a:endParaRPr>
          </a:p>
        </p:txBody>
      </p:sp>
      <p:sp>
        <p:nvSpPr>
          <p:cNvPr id="11266" name="AutoShape 2" descr="data:image/jpeg;base64,/9j/4AAQSkZJRgABAQEAYABgAAD/2wBDAAMCAgMCAgMDAwMEAwMEBQgFBQQEBQoHBwYIDAoMDAsKCwsNDhIQDQ4RDgsLEBYQERMUFRUVDA8XGBYUGBIUFRT/2wBDAQMEBAUEBQkFBQkUDQsNFBQUFBQUFBQUFBQUFBQUFBQUFBQUFBQUFBQUFBQUFBQUFBQUFBQUFBQUFBQUFBQUFBT/wAARCAI8BAA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Soox70Y9684+XCijHvRj3oAKKMe9GPegAoox70Y96ACijHvRj3oAKKMe9GPegAoox70Y96ACijHvRj3oAKKMe9GPegAoox70Y96ACijHvRj3oAKKMe9GPegAoox70Y96ACijHvRj3oAKKMe9GPegAoox70Y96ACijHvRj3oAKKMe9GPegAoox70Y96ACijHvRj3oAKKMe9GPegAoox70Y96ACijHvRj3oAXcfU0bj6mkx70Y96BD455YXDI7IfUGtey1wSYS5+Q9pB0P19Kxce9GPxropV6lF3iwOvVtwBU5B7jmmyKZI2Uk8jFc3aX01mfkO5e6NyD/AIVt2eqQ3mF+5J/cb+hr3KWKp4hOEtGxap3Rn8qxBJB9KTcff86mvI/LuH7bjmoce9fnFWm6VSVN9HY9qL5kmG4+po3H1NGPejHvWRQbj6mjcfU0Y96Me9ABuPqaTJ9TS496Me9ABuPqaNx9TRj3ox70AG4+po3H1NGPejHvQAmT6ml3H1NGPejHvQAbj6mjcfU0Y96Me9ABuPqaNx9TRj3ox70AG4+po3H1NGPejHvQAbj6mjcfU0Y96Me9ABuPqaNx9TRj3ox70AG4+po3H1NGPejHvQAbj6mkyfU0uPejHvQAbj6mjcfU0Y96Me9ABuPqaTJ9TS496Me9ABuPqaNx9TRj3oHHfmgA3H1NG4+pobluBgUY96YBuPqafCDJKi5PJpn41PYJuuFPXbzW+Hp+1rQh3aIm+WLZr5PrSEmjrz0ox71+qHhiZNGTS496Me9AxMmjJpce9GPegBMmjJpce9GPegBMmjJpce9GPegBMmjJpce9GPegBMmjJpce9GPegBMmjJpce9GPegQm40bj60NSUALuPrRuPrSUUALuPrRuPrSUUALuPrRuPrSUUALuPrRuPrSUUALuPrRuPrSUUALuPrRuPrSUUALuPrRuPrSUUALuPrRuPrSUUALuPrRuPrSUUALuPrRuPrSUUAcjxRxRRXxZoHFHFFFABxRxRRQAcUcUUUAHFHFFFABxRxRRQAcUcUUUAHFHFFFABxRxRRQAcUcUUUAHFHFFFABxRxRRQAcUcUUUAHFHFFFABxRxRRQAcUcUUUAHFHFFFABxRxRRQAcUcUUUAHFHFFFABxRxRRQAcUcUUUAHFHFFFABxRxRRQAcUcUUUAHFHHHOMdKKKAHzas8Xlmb96vQt/F/8AXq3BcRXMYeNgy9/UfhWVfR74DjtzWYkjxtujcq3qDXy2Y1p0cTd6pq56VCV4WOsx7Yo4rIs9c+YJcLjt5i/1Fa0cizIGRgynoV5FZU6kaivFnSLxRxS0VsAnFHFLRQAnFHFLRQAnFHFLRQAnFHFLRQAnFHFLRQAnFHFLRQAnFHFLRQAnFHFLRQAnFHFLRQAnFHFLRQAnFHFLRQAnFHFLRQAnFHFLRQAnFHFLRQAnFHFLRQAnFaGloAJG99tUK17OPy7ZBjk8mvdyWl7TFKfSKv8AocuIlanbuTcUcUcUcV9+eUHFHFHFHFABxRxRxRxQAcUcUcUcUAHFHFHFHFABxRxRxRxQAcUcUcUcUAHFHFHFHFACHFJStSUAFFFFABRRRQAUUUUAFFFFABRRRQAUUUUAFFFFABRRRQAUUUUAFFFFAHI0UUV8WahRRRQAUUUUAFFFFABRRRQAUUUUAFFFFABRRRQAUUUUAFFFFABRRRQAUUUUAFFFFABRRRQAUUUUAFFFFABRRRQAUUUUAFFFFABRRRQAUUUUAFFFFABRRRQAUUUUAFFFFABRRRQAjLuUr2IxWMy7WKkcjitqs2+TbOTj73NfP5xS5qUai6fqdWHlZtFb8Klt7qW1k3RMQe47GouaOa+RTcXdHcbtrrUM2Fk/cv05+6fx7VoZ44rkvyq1a6lPZ4CtuT+4eR/9avRp4trSoO50lFVbTUYbsDDbJO6N/SrVenGSkrpjCiiiqAKKKKACiiigAooooAKKKKYBRRRQAUUUUgCiiigAooooAKKKKACiiigAooooAKKKKACiiigArcUbVWsRBukUepFblfXZBHSpL0/U8/FPZBRRzRzX1xwBRRzRzQAUUc0c0AFFHNHNABRRzRzQAUUc0c0AFFHNHNABRRzRzQAjUlK2aSgAooooAKKKKACiiigAooooAKKKKACiiigAooooAKKKKACiiigAooooA5Hn1o59aMe9GPevizQOfWjn1ox70Y96ADn1o59aMe9GPegA59aOfWjHvRj3oAOfWjn1ox70Y96ADn1o59aMe9GPegA59aOfWjHvRj3oAOfWjn1ox70Y96ADn1o59aMe9GPegA59aOfWjHvRj3oAOfWjn1ox70Y96ADn1o59aMe9GPegA59aOfWjHvRj3oAOfWjn1ox70Y96ADn1o59aMe9GPegA59aOfWjHvRj3oAOfWjn1ox70Y96ADn1o59aMe9GPegA59aOfWjHvRj3oAOfWjn1ox70Y96ADn1o59aMe9GPegA59aOfWjHvRj3oAOfWjn1ox70Y96ADn1o59aMe9GPegA59aOfWjHvRj3oAOfWjn1ox70Y96AD8aqain7tWxznGat4qO4TzIXHU9RXJi6ftaE4rsaU3yyTMj8aOfWijHvX54eqHPrRz60Y96Me9AC8jkHBq7aatNb4WTMye/UfSqOPeirhOUHeLA6e1vIbzmJ8n+6Rg1Pz61ySkq2QSp9QcVqWutMoC3Hzdt46/jXp0sWpaT0GbPPrRz60yORJEDI+9fUGnfnXoLUYvPrRz60Y96Me9ABz60c+tGPejHvQAc+tHPrRj3ox70AHPrRz60Y96Me9FgDn1o59aMe9GPegA59aOfWjHvRj3oAOfWjn1ox70Y96ADn1o59aMe9GPegA59aOfWjHvRj3oAOfWjn1ox70Y96ADn1o59aMe9GPegA59aOfWjHvRj3oAn0+MNcrkcKM1rY61m6aN0zn2rSx7199ksFHC83ds8rEu87Bz60c+tGPej8a945Q/Gj8ax/EXirTfCsf8AxMJ9k5XclsozK49h6e5rip/jZEpby9JkcbuN0oU7fU8daDkrYuhQfLUlZ/12PTef8ijmvIp/jZqDMDFpdoq9/MdmJ/LGKlh+N1wMGfSISvfy5mX+YNOzOT+1MK38X4M9Y59aPxrgtP8AjJotxsS6hubJ2OC20SKPckc4/Cuz0vVLPXLUXOn3Ud5B0LRNnHsR1H40jupYijW0pyTZa59aOfWjH1ox70HQHPrRz60Y96Me9ABz60c+tGPejHvQAc+tHPrRj3ox70AI1JStSUAFFFFABRRRQAUUUUAFFFFABRRRQAUUUUAFFFFABRRRQAUUUUAFFFFAHI8UcUUV8WahxRxRRQAcUcUUUAHFHFFFABxRxRRQAcUcUUUAHFHFFFABxRxRRQAcUcUUUAHFHFFFABxRxRRQAcUcUUUAHFHFFFABxRxRRQAcUcUUUAHFHFFFABxRxRRQAcUcUUUAHFHFFFABxRxRRQAcUcUUUAHFHFFFABxRxRRQAcUcUUUAHFHFFFABxRxRRQAcUcHiiigRkMNrMD2OKTNWL2PbLuHRqr1+d4ik6NWUH0PWhLmimGaM0UVzFhSHp1paG6UAM4o49aWipAfb3Elq+6NyvqOxras9WiuPlkxFJ79DWFSV0U686W2wHXUcVztlqk1r8pPmRf3T2/Gtu2vorofI3zDqp6ivWpV4VPUon4o4oorpAOKOKKKADijiiigA4o4oooAOKOKKKADijiiigA4o4oooAOKOKKKADijiiigA4o4oooAOKOKKKANDTE2wk+p/lV3ioLJStsnHUZqev03A0/Z4WnHyX4ni1XzTbDjBPH515l40+KywmXT9C/eS5KSXx5UeojHc+9SfFLxhJiTw3p6+ZcTKBdOnVB12A+vr6Cue8G/Dx/EUazSsLewSX5ruNjvmA4McYzgAHOWr0LdWfOYvFValT6vhd+r/AE/zZzFjo+qeJr5xbRTahdn/AFmSSVGcZZj0Ht+ldzovwXmmXzNVvRbAjIgtfnYfVjx+VejIum+F9LCgQabYR8f3VB9Se5Pqavo6yRrIjK8bDKspyD9KOZhQyqjHWq+aX9fM4y1+EegW6nzBcXLdmeXGPpinH4TaDkmP7VCxGMrNn+YrsqKV2ej9Tw605EeV6p8F58yPYanHL1IjuE2kn03Dj9K4zUfD+veC7pJ5oZrGQfMl1bvlf++l4/A19D0kiLNGyOqujDDIwyCPQg07nDVyqjLWm3F/f/X3nlvhH4vOJI7TXhuRvlF8i42n1dR1HuK9Ps7y21C3We1mjuYW6SRMGH/1q8+8XfCO2vFku9Dxa3PLNZs37uT2Un7h/SvP/DPiS78G6zvKOyxsyTWrkjBJAJx/e44o32OeOKxGBkqWKV49/wCv+HPofijiq2m6lBq1jBd27ZimRXAyCVyM4PvVmkfRJqSug4o4oooGHFHFFFACHFJStSUAFFFFABRRRQAUUUUAFFFFABRRRQAUUUUAFFFFABRRRQAUUUUAFFFFAHI0Uc0c18WahRRzRzQAUUc0c0AFFHNHNABRRzRzQAUUc0c0AFFHNHNABRRzRzQAUUc0c0AFFHNHNABRRzRzQAUUc0c0AFFHNHNABRRzRzQAUUc0c0AFFHNHNABRRzRzQAUUc0c0AFFHNHNABRRzRzQAUUc0c0AFFHNHNABRRzRzQAUUc0c0AFFHNHNABRRzRzQAUUc0c0AVr6PdHuxytUK1ZlLRMPasnmvkc4p8taM11R3Yd+7YXn0o59KOaOa8A6g59KRs46UvNI2cUAN59KOfSjmjmpAOfSjn0o5o5oAPwpVZlYMpKkcgg9KTmjmgDUtNcZdqTjeOhcdfrWxHKkyBkYOp5yK5PmpIbiS3bcjYNd9LFSjpPUZ1X60VmWmtJJhZ/wB2397HBrRVg6gqQw9a9SFSNRXixjqKTn2pea0AKKOaOaACijmjmgAoo5o5oAKKOaOaACijmjmgAoo5o5oAKKOaOaACjBbgDk0c1JbJvuYx75/rVwg6k4wXV2E3ZXNeNdsar0wBWF438TN4V0GS7iGbp2EUA7bz3PsMZrf9sV4p8XPEEupeIn06M5tbEBAo/jkI+Yn8wK/WIxSSij5HMMR9XouSer0RB4D8O3Pi25vQ5K28jhr29J/eFSd3lr6Fz1PYV7bBbxWkEcEEawwRqESNBgKo7CsvwnoMfhvw/Z2a8y7BJM/dpGALf4fhWvTFgcKsPSV/ie/+X9dTC8daO2ueFdQto03TKnmxDHV15/WuC8M6XrWm4bw9qY2z263cGnXnKXCYw6qTwGVsg4x2NetVlXXh22OmxW1iq2Mls5ltJYx/qpPX/dOcMO4JpCxGF9pUVWO6XTR/1v8Ah0NG3aRreJplVJmQF1U5AbHIB9M1JWfoesDWLVmeP7NeQt5d1bMctFIO30PUHuCK0KZ3xkpRTi9AooooLCuD+J3gdNas31WzQLqNuhaRVX/j4Qev+0B37iu8pVOGBo8zCtRhXpunPZni3wo8Wroup/2bOyrZ3zjEhGNkmOPwPAr2rn0rwb4maBH4f8UyC3XyrW6RbiNR0Uk4YD6N/OvWfAviA+JPDsFw5LTxfuZWbGSwA5wOnBFN9zx8tqypylhKm8dv6/E6Dn0o59KOaOaR74c+lHPpRzRzQAjUlK2aSgAooooAKKKKACiiigAooooAKKKKACiiigAooooAKKKKACiiigAooooA5Hn1o59auSaTcx9E3j/ZOarvbyR/ejZfqDXx8qc4fFFo0I+fWjn1oorMA59aOfWjjpRQAc+tHPrRRQMOfWjn1oooAOfWjn1oooAOfWjn1oooAOfWjn1oooAOfWjn1oooAOfWjn1oooAOfWjn1oooAOfWjn1oooAOfWjn1oooAOfWjn1oooAOfWjn1oooAOfWjn1oooAOfWjn1oooAOfWjn1oooAOfWjn1oooAOfWjn1oooAOfWjn1oooAOfWjn1oooAOfWjn1oooAOfWjn1oooAOfWjn1oooAOfWjn1oooAOfWjn1oooAKy7lfLmYdOfStTFU9Qj4V8e1ePmlL2mH5lvE3oy5ZW7lP8AGjn1oxRj3r4o9EOfWgg+tGPejHvQA3aaNpp2PejHvRYBu00bTTse9GPeiwDdpo2mnY96Me9FgG7TRtNOx70Y96LAN2mp7W8mtHyh47qehqLHvRj3pxbi7oDbtdYhnIVh5T/p+dX/AE54NclirdnqM1phd26P+6a9Cni3tUGdHz60c+tVbXUYboDB2Meit1q1+Br0oyUldDDn1o59aKKoA59aOfWiikAc+tHPrRRTAOfWjn1oooAOfWjn1oooAOfWjn1oooAOfWrGnruuQfQE1Xq9pa8yN9B+lejltP2mLpp97/dqY1namy/05z05r510eFdT8Z2qOPNWa/BYZ4Pz5619DzKWhlA6lGHX2r548GTiz8X6SzruC3Srj3JxX6aup8LmlnUoxe1/8j6JY7mJ9TmkoPBIoqD6EKKKKYGB4ktZNPmj1+yheS7tF2XMcfW4turLjuy/eU9eCO9bVneQahZwXVtKs1tMgkjkU8FT/np25qPUtUt9EsJ7+7kEVvAu5mJHPsPc9MVy/wANbe7FjqF21uLDTL24a4srHnMSt94jPQE84+tI4ub2ddQj9rVrt5/Pb126nY0UUUztCiiigDzb422Yax0q7HLJI8OcdmGQPzB/Osv4L3gTW7q2BZfMgZz6MQRjjsQM/nXSfGIj/hE4gev2pMfk1cx8F1LeIrw+aEAtj+7J+Zskcj6f1qvsnzNVcuZxt1t+R7F+NHPrRijHvUn0wc+tHPrRj3ox70AI1JStSUAFFFFABRRRQAUUUUAFFFFABRRRQAUUUUAFFFFABRRRQAUUUUAFFFFAB+FHXr/KiikBE9tFJ96NW+oqCTSbZ+ibT/smrlFZypU5fFFAZUmgr/yzlI9mGarSaJcL93a/0Nb1FcssFRlsrDuzmJLC4j5aFv51EyFfvKR+FdZTWjV+GUMPcVzSy6P2ZD5jk+KOK6WTTbaXrEoP+zxVZ9DhP3Xdfqc1yyy+rHazHcw+KOK1ZNBcfdkB+oxVeTSbmP8Ag3f7prmlhq0d4juilxRxT5IZIvvoy/UUzd68VztNaMA4o4oopDDijiiigA4o4oooAOKOKKKADijiiigA4o4oooAOKOKKKADijiiigA4o4oooAOKOKKKADijiiigA4o4oooAOKOKKKADijiiigA4o4oooAOKOKKKADijiiigA4o4oooAOKOKKKADijiiigA4qG7XfbuB161NRwetZ1IKpBwfUafK0zH4o4p8y+XIy+hpmfavziUXCTi90esndXDijijPtRn2qRhxRxRn2oz7UAHFHFGfajPtQAcUcUZ9qM+1ABxRxRn2oz7UAHFHFGfajPtQAzijijPtRn2pAHvmtC11iSEBXHmrnuaz8+1H4VUJypu8WB09vewXWPLbnONrcGpvwrkw20gjII7itGz1l48JL+8TOM9xXp08WnpMZucUcVHDOlwoaNg38xUlegmmtBhxRxRRTAOKOKKKADijiiigA4o4oooAOK0tNQrb5/vHNZta9opW2jHtk19FkcObEuXZf5HJiXaFibaHBXONwxkV8ySMdN1NmRz/o9wWDgcna/X9K+m8+2a+fPH2ht4f8UXduQTDL+/hcj76Nk/ocj8K+8ifE5zBuEJro/wA/+GPf47hLqGK4jO6OZFkU+oYZH86dXDfCbxGdW0NtOmkL3Vh8oLdTEfu/l0/Ku5qT2qFZYinGquoe3esZvFVpZ6ff31+y2tta3EkAYHJl2nA2juT6frW3GcSKeuD0rwnTLe5utaZtY0vVryGOWSaOzgiO0sXLHOeAM+nXp3oObF4iVHlUVdu/p8zudJ0678eamNY1iB4NHhbNhp0h4f8A6aOO/wCP4V3f/wCqqGh6q+sactxJY3GmsWK/Z7lQGAHQj25q/QdGHpxjHmTu5at9/wCui6BRRRQdIUUUv3eSdo65/rQB5r8atQSPT9MsM/vJJGnPPRVG3P4kn8qqfBTS2a5v9SJ+RUFuB7nB/pXJ+PvEQ8TeJ7i4hIa2iAt7cr/EoJ5/En+Vex+BdCfw74Xs7WZStww82VSOVZucH6Din0PmcP8A7VmEqq+GP/DL/M3/AK0cUDj1oz7Uj6YOKOKM+1GfagBGpKVqSgAooooAKKKKACiiigAooooAKKKKACiiigAooooAKKKKACiiigAooooAKKKKACiiigAooooAKKKKACiiigAooooAO2O1QyWsMn3olP4VNRUuKlugKT6PbN0Vl+hqvJoK/wAE2P8AeGa1aK55YWjLeI7swZNEuE+6Uf6Gq0llPH96FvqBXT0Vyyy+m/hbQcxyRVl6gj60nPpXWNGr/eVW+oqGTTraTrEAf9niuaWXS+zIfMczz6Uc+lbkmhwt9x2Q/XNV5NBlXlJFb6jBrllg60elx3Mvn0o59KuPpNynVN3+7g1Xkgkj+9Gy+5Fc0qc47xYyPn0o59KOaOazAOfSjn0o5o59qADn0o59KOaOaADn0o59KOaOaADn0o59KOaOaADn0o59KOaOaADn0o59KOaOaADn0o59KOaOaADn0o59KOaOaADn0o59KOaOaADn0o59KOaOaADn0o59KOaOaADn0o59KOaOaADn0o59KOaOaADn0o59KOaOaADn0o/CjmjmgDPvl2zZ9RVf8K0LyLzIs/xLzWfzXw+ZUXSxDfSWp6VGXNG3YOfSjn0o5o5ryjcOfSjn0o5o5oAOfSjn0o5o5oAOfSjn0o5o5oAOfSjn0o5o5oAOfSjn0o5o5oAZz6Uc+lLzRzSATn0o59KXmjmkAnPpR+FHNZ+ua9YeGtNe/wBTuo7S1Qgb3PUnoAOpPsKaTk7IaTeiNOOZ4TmMlfpVr/hMrCxYR6le2toeBvmmVPzyRXzV47/aCvdVEll4djfTbfcUa7kIMsi8YK4+539a8hurmW+mee5leeWQ7mkkbczH1Jr3sLgqy96UreR308JKSvJ2Pu66+J3hGyUNL4m0sDj7twH6/wC7mrFj4+8NalH5lr4g02VehxdICPwJzXwTBMbdwyAH2YcGtKOe0ngKqjLcbgd8hAUDHIAx1z+le3HC05fadzo+pw7s+/4ZkuIhJC6yxno6MGB/EU/n0r4Z0PxhrfhadpNF1K508MMMkUhKn2IPB/KtqL4zeOIZlkHiO6LL0DhGU/UY5olgZX0kZvBSvpI+zOfSjn0rxr4U/H+HxPLb6R4iEVlqzsI4bqMbYrhjwAR/A+fwPt0r2XkEjuOOf8/5xXDUpypvlkcNSnKm7SDn0o59KOaOayMxOSce+K3VG1QOuOKxYRumQepFbfNfX5BDSpP0R5+KeyD8K5X4h+ED4s0jdAgbU7UFrfnG4HqhPvjj3rquaOa+tPLq0o1oOnNaM+a9F1m88L6zFe2yslxAxV4ZAV3DoyMO1fQuj6xa69psF/aPuhlGcd1PdT7g1yHxK+H7a/jU9NUf2ig2yw8Dz1HcH+8P1rzbw/4m1TwTqUnlK8ZyBPZTghW+o7HHQ0/iPmaVSpldV06usH1/X/NH0LTvMfGNzY9M1g+G/GWl+KIVNpNsucZa1lOJF/DuPcVuVJ9PCpGpHmg7oXJPXmkoopmgUUUq5JGBmgBK88+J3jxdNhk0WwbdeSptuJgeIVP8I/2jz9BS+PvicmlK+n6PLHLdtlZbpSGWHthexf8AlXO+BfhvPr1x9v1iKWPTmG9VZtsk7E9x1C+/en5s8PFYqVaX1bC6vq+i/r+tR/wr8G/2nef2pe2+bK2OIVkX5ZZOxHsv869j3Fuep9aZDClvEkUSLHHGoVEUYCgdAKfzSvc9DC4aOFp8i36hz6Uc+lHNHNB2Bz6Uc+lHNHNACNSUrZpKACiiigAooooAKKKKACiiigAooooAKKKKACiiigAooooAKKKKACiiigAooooAKKKKACiiigAooooAKKKKACiiigAooooAKKKKACiiigAooooAKKKKACg0UUgIZLOGX78ak/Sq76LbN0DJ9DV6ispUac/iigMmTQR/BKR/vCq8mi3C/dKv+Nb1Fc0sDRlsrDuzmJLG4j+9Ew+gyKg6V11NaJJPvqG+orllly+zIfMcn79qK6R9NtpOsQH+7xVeTQ4W+6zL+tc0sBVW1mPmMOitSTQpVB2SK314qtJpdzH/AMsyR/snNcssPVjvEd0VKKe0Ekf3kZfqKZ+dYNNbgFFFFIYUUUUAFFFFABRRRQAUUUUAFFFFABRRRQAUUUUAFFFFABRRRQAfrWTIuyRlz0OK1qz76PbNkDhh+teDnFLmoqouj/M6cO7SsV+fWjn1o4o4r5A7w59aOfWjijigA59aOfWjijigA59aOfWjijigA59aOfWjijigA59aOfWjijigA59aOfWjijigA59aPxo4qO4uIrS3knnlWGCJS8kjnCqoGSTTAyPGXi6w8D6HPql/JhUG2KFSN8znoi/1PYV8n+N/HWpePtWF9qDKiouyC3jJ8uJfQepPc960vip4+b4geJGnh3JpVtmOzjfqV7uR6t/LAri6+pweEVGPPJe8/wAD28PRVNcz3F47UqsozuGTjg5xg+tJQv3h9a9M7AUjr1pWbccmlmYNIW6Z5PbnvTVkEf8AEFHQlqALMN40eFb5lHStOw8m5lTzHIhDDftwGwT2J71jTwPbuFcqSQGBRwwIIyOQadC0atlnkC4z8oHp/jW0Krjvqh3Op8WeH7jwj4iutLmmjae1dSk9vIGBBAZWBHfBB9jX2L8OfEMnirwPo2pzOr3E0A80oc/OPlOfQ8Zx718X+G/D+s+LpfK03Tri9ZRgvGnyL2+ZzwPxNfX/AMIfBkvgXwXBp9xcfaLmR2uZQpysTNjKA9wMDn1zXPjZ05RVnr2PPxduRJvU7WiiivJPJJrNd1yv4mtfn1rN01d0zn0FaXFfeZJDlwvN3b/yPLxL9+wc+tHPrRxRxX0ByBg+tYXivwbp/i63VbtPLuo/9VeRgCRPY/3h7Gt3ijigznTjUi4TV0zw7VPhn4i8O3SXFghvhG/7uayP7xfTK9R+FXNP+MGtaXsttStUupY8q7TAxSn0B7Zz3xzXsv41XvdPtdSiMd3bQ3SHqJUDfjTv3PJ/s6VFuWFqON+m6OF0/wCM2lTbReWtzaEryyjzFHtxzWo3xU8Mquft0p9lt3J/lVqb4c+G59xbSoV3DB8tmX+Rqunwt8NouDYs/OctM2aNC1HMI6c0X9/6WMrVPjNpFvGxs4Li7kHA8xfKT65Of5Vzd14j8V/EQC20+1a1sX+Vvs4Ko2BzvkPUewr0yx8G6Hprq8GmWquvIdkDMPxNbCqFUKoCr/dXgUhvC4itpWq2XaOn47nB+GfhHp+lNBcai5v7mMhxERiJWA4474/Ku9OW5J5o4o4oO+jQp4ePLTVg59aOfWjijig3Dn1o59aOKOKADn1o59aOKOKAEakpWpKACiiigAooooAKKKKACiiigAooooAKKKKACiiigAooooAKKKKACiiigAooooAKKKKACiiigAooooAKKKKACiiigAoopfzoAOPWjj1pc+1GfagBOPWjj1pc+1GfagBOPWjj1pc+1GfagBOPWkp2fajPtQAn40lOz7Un50AJRS/nR+dACUUv50fnQAlFL+dH50AJRS/nR+dACUUv50fnQAn4VDJZwyfeiU/hU/50fnUuKlurgUJNGtn6Bk/3TVZ9Az9yb/voVsfnR+dc0sLRlvEdzAk0S4X7oV/oarSWM8Wd0LD8M11H4UoOOmRXNLL6b+FtD5jj8YOCMUfhXWyRpL9+NX/3lBqvJpVrJz5Ow+qnFcssvmvhlcLnNcUcVuvoULcpIy/XBqvJoEq8pIp/3hiueWDrR6XKuZXFHFW5NLuo+sJYeqc1WeN4zh1ZT/tAiuSUJx+JWAbxRxR+NGfaoAOKOKM+1GfagA4o4oz7UZ9qADijijPtRn2oAOKOKM+1GfagA4qvfLuhyP4TmrGfamsnmKV/vcVhXp+2pSp90VF8rTMnijilZSjEHqDikz7V+dyTi7M9cOKOKM+1GfapAOKOKM+1GfagA4o4oz7UZ9qADijijPtRn2oAOKOKM+1GaADik/Cob6+t9Ns5rq7njtraFd8kshwqj3rw7x1+0TKtz9m8Lxxm3QkNfXMe4Sf7int7n8q6KOHqV3aCNadKVT4T3W4mitbeSeZ1ihjUs8jnCqB1JNfO/wAYPjFD4qsm0TQxINOLA3V2wKmTB4QD+7nnPevP/EXxB8R+LIzFqmrXFxbkhvs64SLI/wBlQB3rn+AuMcdele9hsvVKXPUd2elRwyg+aWrFx820c03oaXPXGRmk21653oPXPNCkggikooGSY3RbvU+/519Ufs8eEofEnh1fEes6bZSQm3Glafam3UxiCMkvIdwO5nc8seflr5TmdvJb5jjkge+K/QbwPpMOheCfD2nQLtht9PhULjuUDMfxZmP41lUdkc1eVkcD42+Gnwi0aIS67pmn6RJMcxrbzSRzyn/YjViT+C1Z8M/Af4bG0ttQtNDe/ilXfG2pSytke6Nj9RVvxd4tab4jaV4X0MaZZ+JHt2nk1nU4UZ7aE9Et92DJIxz8gPHXmua8ZfFzUfhD4y0vStd1mPxLbXiLNdsbFbeezjJwHBQ4bOCdpGcCs9ehzrmatc9dubOC10ae2toIre3SLCQwoERQBwABXOWl9JasrL07j1rqrgfarGQRMG82PMbDowIyD+Ncb7Hr6V4OPbjOMl2OGrumdFa6tDcEKflc+tXeK5HntxV6z1aS3wrDfEBgL3rOli+lQwOv0tflkbpzj9KvcVQ0e4jntFKMCSckelX8+1frmWRUcHTt2/PU8es71GHFHFGfajPtXpmIcUcUZ9qM+1ABxRxRn2oz7UAHFHFGfajPtQAcUcUZ9qM+1ABxRxRn2oz7UAHFHFGfajPtQAcUcUZ9qM+1ABxRxRn2oz7UAIcUlK1JQAUUUUAFFFFABRRRQAUUUUAFFFFABRRRQAUUUUAFFFFABRRRQAUUUUAFFFFABRRRQAUUUUAFFFFABRRRQAUUUUAKKXn0pBS80AHPpRz6Uc0c0AHPpRz6Uc0c0AHPpRz6Uc0c0AHPpRz6Uc0c0AHPpRz6Uc0c0AHPpRz6Uc0c0AHPpRz6Uc0c0AHPpRz6Uc0c0AHPpRz6Uc0c0AHPpRz6Uc0c0AHPpRz6Uc0c0AHPpRz6Uc0c0AHPpRz6Uc0c0AHPpRz6Uc0c0AH4UfhRzRzQAc+lHXqM0c0c0AQyWcMn3oUP4VXk0a2k6Kyf7pq9zRzWMqNOXxRQ7mPJoGc+XN+DL/Wqsmi3KdAr/wC61dFzRzXLLA0ZbKwXZy0ljPH96Jx9BmoSpU4PB966/mmtGsnDIrD/AGhmuaWXL7Mh3OR59KOfSumk0u1l/wCWQU+q8VUk0GNvuSOv+8M1zSwFaO2o7mJz6Uc+laj6BKPuOrfpVaTSrqPP7ot/u4NcssPVjvFjKnPpRz6U5o3jOGUqfQim1g9NGBnXq7Zs9iM1Bz6Vd1BN0asP4TWfzXweY0/ZYmXZ6/eenRlzQQ/n0o59KZzS815lzYdz6Uc+lM5o5ouA/n0o59KZzRzRcB/PpRz6UzmjP0oAfz6UfhVaW7ht7m2gmkETXMnlRbh8rPt3bc9M4GQO9ZWsM0k19YXTSQqsfmZt2IlWMMMXMZHJ2tt3L9PXB8jGZthcDL2dWV5WvZb22/PQ9bBZZiMa04q0e79badzzL9pjWmTRNE06IMYbmZ5nkUnYdmAF9DyT37V4A0jSNluTX0X8QvDc2veH9S0t2jhuoZEvnR8iINkr9qiOeIpMkOvRGwe53fPmsaXd6BqM9hqMElneW7bJIpRg9Mgg9wRyCOor6bhzNaWYYdwVlNN6X6aNP8Vrt12aPexWX/2faC1i+v8AX9WK34Uc+lW9J0PUNdZxp9nNdrGN0ksaExxr3LP0AGeSTxVe6t3s7qa3lx5sTlH2sGGQcHBHWvq1Ug5umpe8t11OPldua2gzn0pKSitBBStlSR3pKKAJVhS4Vo9/lsVIywyOnHSvvH4V+JIvFnw48PajE4ZjZxwTDOSksYCOp98rn8a+DrZts6MSVAPJXrX1J+yPqnneFfEGmly32a/85Fx0V1wfzKVnUWlzmrr3bnrPjDwLofjyxjtdasluRC26CZCUmhb+8jjlT+lchB+z34cfxDb6xql/q3iC5t0VY11O4Dr8pyhJABO30Jx6133iDUptH0PUb+3s21Ce1geZLSNsNMVGdoPrwe1Zvgfx3ovxB0Uajo14JkQhLiFuJLaTGSjg9D19uK57tI5VKSWj0Ne81OGyYLJkuwyFUdun4Vy9xIZ5nk24LknHpU+oXAur6Vx93O1foOKr8181ia7rSt0R585OTGfNRyO1P5prDke/FcZmbFm8lvEmxipAzxWza68VTbOpZh/EtZCrtUD0FFfqGHqTw8VGD2PHl7zOrt7iO5XdG4Ydx3FS8+lcc10LGN7kyeVHEC7OTwAASSfwBq78PfH2kfEzwvBr2hXqX1hK7ReYqldrr1UgjgjI/Mc19HhcS66d1qvuJ5Xa50nPpRz6Uc0c13EBz6Uc+lHNHNABz6Uc+lHNHNABz6Uc+lHNHNABz6Uc+lHNHNABz6Uc+lHNHNABz6Uc+lHNHNABz6Uc+lHNHNACNSUrZpKACiiigAooooAKKKKACiiigAooooAKKKKACiiigAooooAKKKKACiiigAooooAKKKKACiiigAooooAKKKKACiiigBR1pabTuKACijijigAoo4o4oAKKOKOKACijijigAoo4o4oAKKOKOKACijijigAoo4o4oAKKOKOKACijijigAoo4o4oAKKOKOKACijijigAoo4o4oAKKOKOKACijijigAoo4o4oAKKOKOKACijijigAoo4o4oAKKOKOKAEZdwwQCPQ1DJp9vJ1hQf7owf0qfijiolGMt0BnTaDbTRsvzpkeua56fQSpISXoejrj+VdlgVkXkfkzED7pwRnrXx+fYGlKEKsY7aM7sLLVxZzEulXEe792W9ChyP8aqvAYzjDD/AHlxXVD60H5uuD9ea+GlhI/ZZ6Bye09BQfl68V072sMmd0aH8KgfSLZjldyH1DZ/nWDwcujA578aPxrabRenlyjAOfnXn86qSaNOo+VVc/7J/pWMsPUj0EUG/M1nTakJbxLJWa3e5jzZXrANBLKCd0RIOQwAzg4JGcZ2nCalcA2iSvM0GmXX7mPU7V8m2n3YUtxgDIxk8ZyDjNZrx+Z9sjv18h1AOq2aZUow+5e2/UjJGT/Qqc/necZ66blhsI9dU5Lo1pZdLp6O/W0dOaMl9vlWS8yVfFL0X6v59H6PdD2uLOa3uLfU1lXTZpQl3DM53adc5yrK/VUY4KuOAdpBGcC2YJNSmOi3915WuWYNxp+oKoDTJ08zHQ9drr0OQcDIxXSa8uB5E8dveazbw88DydWtO+3sG5Hyn7rf7LZpkaW95ZW2nSSTWsMj7tJvZF2y2cw6QNk8OpyAp4Zfl57/AJtU5ptzb1vdv4rP+ZdWmviT+OCfN78Hf7Tl5VZaW7dPNfLddVvqigxe5CQSOtleWc5jTzeRYzMuPLb+9bzDoe2QOoG3PhtUe4trUwxWk0B+yxW1+BNHaykBvscmfvQyDDRv2yMf3a6S6jfxPEytDDb+JtOTZcWjkBLiJuq57xSYO1v4WHqDWIGecQraSfabyMtbwwXvytdRKNz2M5J4mUZZHPbaeRuJ9LD1+aL+y1uuibu7p7OLvdN7ptt29o5dMJKUXFr5f1pZ9+19fib2bK+TR4TqFja+XoczmLVdLCjdYyfdLqo4wP4wOq/OO4PyL4lsZNM8RapayxeS0NzIuwHIAySMH0IwR7Gvqi114R6hbTWizGd1aNoLgcX8a5Dwt/duYgCcH7wB6g5XkvHXwi0fxG9vfWl+LO1vNqWd8F3JC5OBBMM/cJ4Q9UOVORtA+t4WzSjkeMqLFpqNVJXs2/dvZPu0r2erklZ+/GSPEzHBTqwXItV07+Xqundabpo+cu4qSKFp5BFDG8sjfdSNSzH6AV6fP+z7rGmXq2+o6hbxsV81Y7KNpXljH+sMe7AZ0HO08kdM13ej+E9O8DstrZnda3UfnG+Vd0tzGuGS5gb+GSLJ3xdGXJHSv03F8WYCnBPCS9rKWqte1lu72/BXu09kpNeRhcpr4iS5vdX9bL+vzt85YI68dqNprb8bWV1p/ivVYLx4pJ2nNwZLcYjlV/mWRB2VgQR9axWVl2kggMMgkdfpX2FGqq1KFVbSSf3q548ouMnF9B8KrkF84PQKetfV/wCybozWfw/1HUnjZP7Qvm8tm/ijjUKCPbdu/HNfMHh3w/ceKNSi060RzK53SOqkiOLPzucdhmvtHS4Ro+kWumWbNDY20SxRxqcAKB/k1xYrGQo+5uzgxU+SKutztZryG1+aSVIyOQM8/h71zdxLapdXc1hZwWct0FFxPFGEkn2527iOuMmqa/rTuK8SrjJ1FyrRHkyqN6bBj04oo4o4rgMgoVd0qD1YUcVJaruuo/Tn+VbUY89WMe7RMnaLZqUfjRTLieG0t5ri4lWC2hjaWWVjwiKMsx9gATX6OeSeFftUeOr6HS9H+Hfhwl/Evi6ZbU+U3zw2xYKfpvJ25/uq1fQvw78C6f8ADTwTo/hjS122enQCPd3kckl3PuzEn/8AVXzd+yzoZ+Lnxd8W/GW/hkSwjnfT9CilGRt27TIM/wB1ABx3kb0r60r7SnSWGoxorfd+r/yWn3nTiLU4qium/qFFHFHFBwhRRxRxQAUUcUcUAFFHFHFABRRxRxQAUUcUcUAFFHFHFABRRxRxQAjUlKcUlABRRRQAUUUUAFFFFABRRRQAUUUUAFFFFABRRRQAUUUUAFFFFABRRRQAUUUUAFFFFABRRRQAUUUUAFFFFABRRRQAU7ikFLn2oAOKOKM+1GfagA4o4oz7UZ9qADijijPtRn2oAOKOKM+1GfagA4o4oz7UZ9qADijijPtRn2oAOKOKM+1GfagA4o4oz7UZ9qADijijPtRn2oAOKOKM+1GfagA4o4oz7UZ9qADijijPtRn2oAOKOKM+1GfagA4o4oz7UZ9qADijijPtRn2oAOKOKM+1GfagA4o4oz7UZ9qADijijPtRn2oAOKOKM+1GfagA4o4oz7UZ9qADijijPtRn2oAOKOKM+1GfagA4qlqUeVSTrtOKu59qiul8yB1rhx1L22GnDy/LU1pS5ZpmNxk0cUcfWlz7V+YntCcUcUufalALEAck+lADcZ/+tWTqmpXtrqX2CCIRXjRia0MxHl3ePvxA9VYDHboc84NfK/7Tn7WlxYX954O8DXHkzws0Go6yv3lbo0UJ7Y5y/wCA6c8P+yT8ZI9L1y48GeJdQcadqlwJ7DUJZCXtLzGAVZs4DgAc9x/tUcRcN5vLIKuOw2jSu4WvKUOrXay1a3lHmStJo+hymlSjiIyxEbrp5Po7df69V9jLew28NxqtvambRLpmj1fTXjG+1k6SSFe+P4wOo+YZ7sms5NPurCyDqZUH/En1ORtyzLjJtZW75UZH97aGHzLUlvdana3U0zwRtqtswXULWP7t/b9FniGeHxjg55DLn7rVFLb2+mRpZTv9o8J6kw+yTqTusJycquf4UJAKt/Cw291x/KCtGVlZ37O7atouzajtfSrTbjpNH6fazsv87/5u3/gUdN0Z0kNpd26rBK+mxxXZjjbaN2k3nGYWHeF93Q8EOMHDLixdaY2oR6hLLb4lUCLV9LVv7vK3EJ67sAEeuB0K1Le293He3KzWkV3q8cBjnhwNusWQB9ePNXcRg9DkcK4NQW0pjmtTps7ed5W7S72fOLhAfmspyeQy9Bu+Yckchq6r8yVSHTXv2erWttOa++nPpOFVPWya5o/113387/PdSBbSXUL2yRbuI+ILWFp9PvmGE1C2O0OpI7HK7h2OxhVTWdOHijR7nULTTriWVT5Gp6WjhLmKSPBBQ5+WaPhkYHDDaQcEGpnEJt4b23lltdHmuNxVh+90a95GfaMklWXoM/3WOLq3Wpfan1SC12eIrBVi1PS4T8l/CPuyQk9TjJQnuSjYPIjkdKUalLRx0V/dSd9Yva0XK2t7U52kmoTiyfZ8rUo6Nd9La7Psr/8AgMrNNJpnIPbnUrS5uwxuTJFFc3AhXYb2NCPLvoRxsmj4DLxnaAQPlqeyvIITqH2yKO40y7jEuowqN1vLE4AF7D6IRgSL/CRu45LdTqtnFeW8GsaVcbdLmY3HmxoRLZTEj96AeinlZUI75xwaqLb2kdu8iBdPmjlLSIw3pYzOOSP+neX245zxzjtjUhWp2SdnpbZxaa0dldNNK1ldPlSX8OMrupx/q6/r000X8qatpqrbweHdRuJpY2AbS9S8zM+UG5fn7yKBncfvKDnPzVhu8lpJdWGpTpBHE6TsVXabOViQlzD6xMwO5f4TvB4OBpQnTVt/7Jv4XsdJaQRbRId2kXQ5RQ/aNsgxuOOQOMgVpy6O+uwSadfNHH4l06NvJuJosx3MTcZPrG4wHUdGHTha58PSqwrRo8rlzvole7ek42vboppaJtSXNCVnzSXsE3Ufu7t/+3L/ANu+9XTs/EviJ8N5tavo4meDS723bytr/LbgO52sjY/1TsSFzny3JXoVriLP4L+J5rq5+228dhY2MxivL2SVWW2Ucl9oOSuCG4HQ59cfQK6f9vthpEssSSITDapfguYJCPns7j+/G4xsb+JcY5AJrab9s03USiwyi/RfIhhun3faVUEtZzN3kUZMch+8pHXmv0HDcSZngcO8NDl5o3+JbK+6123u3zKLV3dJylz4nLKOJk6slaW7ts/P59X5X7t53w90W1+EclzbPtdHMf2+4kUbwhJCXEbjrASQpXqjcng8+kOojdl9D+Y7H8sVy9xaxvp9rFb3O2wmJ/sy7uFLG0mPDWs4PVG5GD6FeoWrnhSSJLGS0QXFvLayGOWxum3PaH+5u/iTurd1IqcgxksVjK1Ss26k1rpu46Xa6dU10tyt6Rc/mOIMHTWGhWpqzg7NW6P/AIOj/Ho3uL3p3FNX3pc+9ffn5+LxRxSZ96M+9AC8VZ09czMewWq2fer1gvys3vivTy2HPioeWpjWdoMtcV84/tdeN7+/t9F+FXhpGuPEfiqaJJI43IKwl8Kpx0DMDn/ZQ9jX0BruuWXhrRb7VtRlEFhZQtcTSeiqMnHueg9yK8C/Y/0a/wDil8SPF/xn12zeI3Uhs9IV+VjQjawQn+4gVMjuzV+pZbQ5putJaQ/Pp/mY4dKN60to/mfSPwu+H9n8Lfh/onhayKyR6dAI5JlGPOlPMj/ixJ/Kuq4o/A0Z9q9xtt3ZwSk5NyfUOKOKM+1GfagkOKOKM+1GfagA4o4oz7UZ9qADijijPtRn2oAOKOKM+1GfagA4o4oz7UZ9qADijijPtRn2oAOKOKM+1GfagBDikpWpKACiiigAooooAKKKKACiiigAooooAKKKKACiiigAooooAKKKKACiiigAooooAKKKKACiiigAooooAKKKKACiiigBRS8+lIOtLQAc+lHPpRRQAc+lHPpRRQAc+lHPpRRQAc+lHPpRRQAc+lHPpRRQAc+lHPpRRQAc+lHPpRRQAc+lHPpRRQAc+lHPpRRQAc+lHPpRRQAc+lHPpRRQAc+lHPpRRQAc+lHPpRRQAc+lHPpRRQAc+lHPpRRQAc+lHPpRRQAc+lHPpRRQAc+lHPpRRQAc+lHPpRRQAc+lHPpRRQAc+lHPpRRQAc+lHPpRRQAc+lHXtRRQBjXEflTMvvUdXNTULIrDqwxVIV+Y42j7DETpro/+GPbpy5oJi18/ftcfHSH4c+EZ/DOl3RTxRrEOwNGfmtLdjhpMjozAFV+pPpXsvjfxhYeAPCeqeIdTb/Q9PhMzoOrnoqD3ZsD8a/LXxx4zv/H3jDV/E+qzyS315ceaiyNu2LnCRg+iqABj0FfS8M5SsfXdeqv3cPxfb0W7+Xc78PT53d7HPq4jjJ3Eyt1J5x/+umMBtXaTvHJI7c8fSpEZJ5JHnY5IyDjqc+1EcjRq2zcN3ytzwRnpX7Weufb/AOy38bZPiT4fg8O6xeLF4u0dQNP1KU4FwmMKkgBy3TDDvweuK93iv4Hhvmmtw+lyuYNV02QZa0lIGXA7oQQT7EMOpr8ttB1u98P61a6rpreReW0olj25xkHOMdxX6I/CX4lQ/FLwzZeI7NFHiD7MYbi2VhsvUQ/PC3bzFySM4IDg/dc1/FvifwPDJMQ82wMf9nqvWK09nN6uz6Qk7yTX8OWvwOR9lluMWIj7Kp8S/Fev59vi2cjszYz28lv4fv72TzQ3m6JrJOZCw5EUnTcyjjH8aA55zVW6jl8y+lubQNCwA1fT4AS8coxsvLfuRxk8Z4BHzKQ08dnZajpkGmSvJNoF8d1hOx2z6fcKcrHk8qVYfLnlSu054FXLdL24uvs088aeJ9PTMdxtCrfW5PVh6HuB91uRwcH8G9p7Nvmeq30t1+LT4feXvx/5d1EpxvFtHvc3L69enXfy13X2ZarRspWck1nfNLcL9p1BoP8ASI4QDFqlsOBMq9PMUEZHo2OQVISaERyafNpl7GqkbtIvZDmN1IybSU91OPlPUYHUryxv9HWyZHkttJe4zBIR+90u6yR5besTcrz0yB0IwtwLZYtTi1G1KaZJIBqtkqti2lJBW6iI5CE4cuPukFuGVq3s3JNLfSySfXlty7XV+Xl21dO/JOmyrap/12tbv0t/27s4mnY6hb2aXuqW1u0dnLIRqlk5y9rKBhm29Dx97HUYYZ5znatZT6LJbT2EkE9jIQLN5WGza55tXbuj5+Rv4WIHTFJ513pessiSm41mOANtYAJrFqCMtxx5yDjj+8Mjawxo6DpsH2P7NZhNQ8J6hGzxwSHm1yeY1H9zOcDqhGBxgLeDwdetXUcLB1HK2m6cbd3azS+GTa5o80ZNTUovlq1aeEi61SXu+fVf5227q63TT53TtPeaaM6fayyW+x4VtrwHATgyWVxnO0rnMbc4HGSvXvtJ03+y7CC2aeW68kFUknIMgXPCkjrgYGe+BnNO0/T49PjChmlkIAeaXmSTHALHHzHHGTzVvmv3vJ8jp5elVqPmqtb729O/nLd9dND87zjOZ5i/ZQVqa+9+b/r18uc8XeGV1e3a5ht0uLgJ5U1uz7BdQ9dm7sy/eRuzdxmuV+xtr1qsBkkuL9YjH+/Ox9RgU/dY4G25iPIYdGGeA3Hfatb6hJDFJpkwjuoW3iGQ/u51xyjemex7H8a57WrePWrBdXshMkaP5k8KoBcWkyZBlQdpF5DLyHXI5B5/NeJqdTA5pdtKFS0ovtJqzi/KTV7q3rzRg4fX5BjJVMHCEpfC7enZPya29O6VuastQjVrg3sf2uK4gJ1GBF+S+iX5ftUSj7sycCRBz09Frr9EijaSO1vmivpZI99lqSYBurfqgJHV1BGT0I+buQOW1WMy+bqMExtLuzlS5vFhXcsZKkLewr/EjKSHHQgMOGU0mk3lusRs7lTp1p9pXiEgjS7phmOaFun2eUnKnoC5UgZKjzcPXlhqscdQheUd4tXtdWVkrN6NWtpKPKtGqSPex2DhjsPKD0T3tuttvw8mrLT3UdhbzaPfXUVvBc7bidXaJHJ+bYcOOR1XuOoqlqElrp95c20lwVkt4RcMrRnmMnBcY+8F4zjp3HIrG1SwkuJLyR2EN/aSpPeRxg5icAiO9tx2JAwy9GUOp5zu2rW+fxhZmFZksPE+mFZFYZ2PuB2yD+/BIAf1HDLgexiOLcSlGtGlDk+18Xut2s7p/A7pXS6qXVRPlXw1hIpT5pOPXVadntt5+j8hlv8A6ZeT2sOxpo41mRQ4IljYZV0PdSeM+1ZMfiBJmtgsLIbndDH5hChblc5t3/uuccZ4OOvQGKSNLZbF1ZtEvIbkwQE5dLC5cc27+tvLxt6DJTG07QLWqW8etabfaxBbypI2INb0pOX3IP8AWx8ZEqDDKw++oX0XHJLiLHKaTa5ZWSdvtbd2rPdO9ub3W1GUaj6Vw5gYv3k2n3fX5dH376bNSJtK1KLV7IzxBo3jkMNxBIMSW8owSjD1wQeOCCCMg5rfsAVtl9+awPD+m/2hqguJ7lftL26st5bY8rVLb/lnIR/DImcHHQN6HA6yHQbmbAguFCLj7y8V+vcJSxGMo/WpLmbbWlu69NPufSSUk0vhM9y6GFxDp0naFk9W/wCv61s7o+bv2ptdn8da54Y+DehSMNY166iuL+RQdtvbAkrux1zgv9EHrX1P4V8L6b4K8M6ZoOkW62umabAtvBGoA4A5Y/7ROWJ7kmvMPhL8IbzwN4+8a+KdfuLbUta8Q3qNbsjGY2lqgYKgdlBBO45C8AKBzXsYcFtoYbvTvX7Xh5QhTVGPTfzbSf4bfI+axK5IQpx1W4vPpRz6UUV1HnBz6Uc+lFFABz6Uc+lFFABz6Uc+lFFABz6Uc+lFFABz6Uc+lFFABz6Uc+lFFABz6Uc+lFFABz6Uc+lFFACNSUrUlABRRRQAUUUUAFFFFABRRRQAUUUUAFFFFABRRRQAUUUUAFFFFABRRRQAUUUUAFFFFABRRRQAUUUUAFFFFABRRRQAopce9NFO4oAMe9GPejijigAx70Y96OKOKADHvRj3o4o4oAMe9GPejijigAx70Y96OKOKADHvRj3o4o4oAMe9GPejijigAx70Y96OKOKADHvRj3o4o4oAMe9GPejijigAx70Y96OKOKADHvRj3o4o4oAMe9GPejijigAx70Y96OKOKADHvRj3o4o4oAMe9GPejijigAx70Y96MCk4xmgBce9GPegLk4A5qhqeu6bouRfXsNq2N22VwpIzjjPXmmk5OyE9Fdl/8aMe9ed6l8fvBGmSeV/aj3MmM7baEuOenPTmuXvP2q/D0LlbXR9UusZ3MwSMAevU16FPLsZV1jSf3W/M8WtnmWYdtVMRG/rf8rntn40n418+X37WyJkWfhpS3pdXoyTzzhVHFZc37WWucGPQ9Mj3YAVpHbOe4O7muyOR46X2LfNHk1OLsnpu3tb+kZfqkfTH40fjXyzJ+1h4lEkYWx0YBlyMwyHPOOu/iopP2sfE/wAyLDpAOCAyWjsc5xwC/Wtf7AxvZfec3+ueVdHL/wABPqv8aPxr5Nj/AGqfFm4CRtPG1ipL2iqTx1xmrkf7VniQwbvK01yoz89mQTx0+9+NV/q/jfL7/wDgE/665V2n/wCA/wDBPqb8TR+Oa+VoP2tfEM80Mf2fT8yDcV+xt2z1+fvilh/a+12NnD6Pp998ocbY3jUDOCCQ3XPaoeQ43svvNo8YZW2leS9Y/wDBZ9PajHuhyBypz+FZlfPv/DXWtSWr58JWsmVz8jyY6kc88dKo6h+1VrFrC4XQtMLkAq0c8jY9+Tye1fDZ5w5j1WjVUF7y7rdHt4TizKZxcVUen92X+RyX7fPxJNvZ6H4EtJSrT/8AEzv8Z+6DthTPud7H6LXxnNJuwuPu8Z7n613Pxj+I1z8VPiFqviG+jWIyBIIoYs7URF2qBkn0yfc1wv8ACBzknPtX3+TYH+z8DToNe9a79Xv923yP1TDW9nF231HGV5dqlsheFz2+lSrut/n2dQVyy+v1706Fo1VBsIYZ3M3OTxge2Kku8KDHv81eC21sjJHGPwr2jZu+hFJJDmMoSW3ZbjAPfv8Al+Fd38IPiVd/DrxZbajBLN/ZqurXkMbclBxvRTxvXOQfTcDwSK4W5yYFVvl8tvlQKAB3pFLW8KshKrJ0zycdyK48Zg6OPw88LiI80JqzT7MqMpU2pwdpLY/UTQPEVp4o0ePU7dIru2vIVe+t7b5kuI2xtuYsde2f4hgj7y1ZktV1JbbSri9KahD+/wBD1jdlpFC5wW/iYAYdT95efWvhX9n34+Xnwruv7LuVmuNJaU3EHkr5kkMhADpjvG4ADAcggMOc5+mte+PuiXOkyR2uj3U6SiO5ELSCKSyuTzlDyeDzkDrnsa/h7PPDXO8tzJ4fA0nUpN3hNW06a8ztdJ2abtKKcXtCR9LW4ly3A0o1MbWVJvp1uuy3a+/T3XrZnqv9oNqdrc3L2W7U7YCDV9IGSJEPVlB+90LK38QyOvApWtvezSRtpt0t8URpdKv5MmO4gz89pcEA4IOQG5I4OCVYN4VcftBeKpNSOomy0211GCBoo7hoG+4fvLnd8wJw3sRxTZv2ivG1uFgszp8TyR+a6x2QCh2+Ytuz94nOR717OW+FOYJJ4ycIp291Pmt3V2tlstH7rcXe0ZL4ev4oZTTTjhqcpeq0/O7Xa9nZ2fRn0xY+GbeG3jt5V32sMy3NnC4+ezbHKIwP3RyB7EjkVtKoTIUBRnOF9+f518rt+0D46SQRnUbNlT/WOtguV56H8Kzf+F9fEJk3nVDGCzlD5EZTHXB+XsO30r9PwPB88DT9nh1GK66u7fdu2rfV/M+HxnHWHxc+erzy+Ssvlzff36n15RXx6vxq8fLdXIbVLorzGA6omAx++mBgY7Zziqa/HDxwZNg1vUXEYLBl2tkkcj7vOK9RcN4n+eP3v/I8x8YYNbUp/wDkv/yR9nVz2oxtpOpT6zp6+Y6gf2lYR/MZkHSRR/fUD/gQyOuMfLv/AAvTx3byOG1i8hDEFWMSO6qeAWXb1p1h8aPGOl61b6ndak93Pt2iKaIOkkWMlWIAIOR0HINfJcScB4vOMJyU5w9pHa97ST3i3bROy1Wqkk1se1lPH+BwNa9SlPlkrPSP/wAl/wAFbo+i9WsvsKxavpVzE1pIPMtZZGPlwM2MoxH/ACwfAyP4WwcenNXVnFZsb/TYVt7dt9tJYXoxFDIch7Sbg7YJM5VhlVY5GVbB4rwn+0RbWv2oahoTx6VeKWeyt/3ipKfvlMgYVsklecHnuRUlr8a9Is71BFZ6hd6c0fkGG6hD+dAefJlOeTH/AAueqna2T81fjtPgviXBylTqYSUuXZ3i1OP8raduZbX01bd7Sm3+xYXjrh+Ub/W4/O607O60a77db2bb9G0jUA/k2yu0FzGzLpN3dH5t38VlcHJwwPGDncApBJFUrzdp95Dqekutulu5iW3n+X7BcHBe2lPaCXjBx8jbWGQ3HA/8LM0iL7TDHZ6hJZTKI3VgBI0a8xPuJOJ4iBh+64zyARI3xygkmtpLzw9Nc30sDWd/kKIb6HkJ5g5G7qR1xlh0NbLgnPvaOdLCNprVNxV7rW6k+uvXST/lqTjHapxxw3SfOsZFp9Fd/kvX5+Tkl7FdKniiyOsadbsL+JDbX2l3GA0qD/WQOM4Djkq3TJ67WrCs7p7W5tb3T5JZZ4xiBjkf2hbj71vID/y8R4OM8/L3BYDy7Q/jVc+HdSjnt9PnmiAaBlln3iaEDMas5GS8ZyocjLLwwJ+ao9S+N15fyXBh0CKwF6qySxfaNwjuVIKTodgwwAwfXA98uj4dcQwm8P7BOk9m5w0T0cWua7S6PeztdS5XT8ufiBw1h24LE80eloT+74fu+52dmvdPD9hb/bl1LRTFNoV9vlaJmwbW46ExqfuhuQ68YYdOWrptzLnBODXyXH8ZPGUN9PcRTQaVHdSCS4azhG1ieBIwYH5sAZI9OelSyfGnx/8APDFq8pZfm85reLHtj5a/o7g/gTMsHlcaNSrFyTd9Xfyu1HVpWXNpe17I/J868Tcnni2+So0kknaOvrefyvbXe1z6wyR9antCY5k/h3HqQTmvkS7+MXxAvI7aNtVmikXJeS3RIw2O/A6n0rBuPEnie+vGkutYv5N7E5Mx6dlX0HrX32H4NxakpVKsVbtd/wCR8pivEzLORxo0ZS9XFfk5H3n5bbtuG3enek8tsZw2K+CLrUvEF4zNJqN2sjDAkW6kynPPOfTikkvddVXWHWL5dyqpkku5CcDrxnmve/1aqf8AP1fd/wAE+b/4iBhetF/+BL/I+85riG3/ANdPHF/10cL/ADqEanZFQwvbfaeh85cfzr4Hk025urjz7i9nlbGMM5J6Y6560j6VJhUjmaFM5fvuxn1+tarhrvV/D/gnO/EKjfSh/wCTf/an3yuqWLKGW+tipGQROv8AjSR6tYSqxS/tXC8ErOhx+tfDGm6LdXlxb2Vo0s9xK4SKOMEs7E4AAzXZ+Ivgf4k8NRw+ZAb9nhaeaOycyGELyTJgcADv04NY1Mho0pKFTEJN7XX/AATejxticTTlWoYJyjHdpt2v/wBun1yt5bSfduoW/wB2VT/WpV2yAFHVwem1gc18FfYyCzGaQljk/McU9VuIz+5vbmEZDfJIRj6Y6Vs+GX0q/h/wTkj4iU/tYb/yb/7U+9GjZPvBl+tJ+NfGuj/ErxRom42uvX6HgBWmLr+IbOa7/Qv2mNZtdserada6knA82HMMvueMqT+FefW4exdPWm1L8H+P+Z7OF48yqu+WspU35q6/DX8D6L/GjHvXBeF/jV4a8SzR273DaTduARFfYVc4BwH6fniu844PUEZDA5BHqPWvn61CrQly1YtM+9wuMw2Oh7TC1FNeT/Pt8xce9GPejijisDsDHvRj3o4o4oAMe9GPejijigBGpKU4pKACiiigAooooAKKKKACiiigAooooAKKKKACiiigAooooAKKKKACiiigAooooAKKKKACiiigAooooAKKKKACiiigAFO4pB1paADijiiigA4o4oooAOKOKKKADijiiigA4o4oooAOKOKKKADijiiigA4o4oooAOKOKKKADijiiigA4o4oooAOKOKKKADijiiigA4o4oooAOKOKKKADijij0/lXmvxQ+Omj/DyO5tIB/aWtxjAt0/1cRP99vXHO0fpW9DD1cTNU6Ubs4sXjMPgKTrYmajFf1Zd35I9B1HU7PR7N7u/uoLK1QfNNcOFUfn1+g5ryDxl+09oGj28i6LBLqlwq7vNmUxxr9B95j+VfN/i/wCIOs+Mr5LrVr+W8hDbkh3fKT1bA6KAPTrXJzLPessbzNArHLZ4HzHChQOa+4wvD9KmlLEPmfbp/mz8lzDjPE4huGCXs493rL/Jfj6nrfiX4/eLfE0xtzqDaXaTRM3k2Y8kFeuOPm/M15tda897IZZHmvp25USEyHJ6+v4/hUfkrcNG2dyKfljB3MVAx06e9TKsdqyRbfMkb5m2t156cV9PSw9GguWlFJeSPz7EY3EYqXNiKkpvzbE/tOcW5lFsqxt+7XawOCASAR2qlDcXLRI0lyluNrYjUE7j15x/nirraZPqGQ6FI1Pyp0DHPLfl/Kr0eiNC6eXIqRopUIq8c9a6DgdWlT7XMG4jBuhKRJJkKCXwuW5yfXj0pwtWj2ssUsrpGBhT3z7jHTOMetdFHosK4LsWcHhvr1qY2YMhLMShP3f/AK9FjN4yOyOfTTZUiUudk2AoT7xAIJx7D1p8Wk+b9lkWPDJ8p2Nt2kjGR34roVt41bdtBbpuxT9o44BxTsYPGS6HMRaXcXNx588S+ZsMQ3EkhR1PJ4zWg2jQs24s77gARu4AFbH/AOugcdKLGcsXOXkZ62+1jHhlTOTtPQ+g/CoobHbIfKjYwFt7K5wC3JyB9a1aNx9aDL20uhmf2ZJIrjIQsWwQMbQeo9s1leKov+Eb8J6leRMoCRbQixDPzfLj6c11FcJ8aNXfT/Bot0ODeXCxNg4O0Asf5CvIzTD+3oLyaf8AmfX8J8+LznD4V6qckn6LV/gmeClCrgMVP1prMd+GyCpwfWpYpPL3tnBC7QcZqEszZLdScn3NeQf26rk/2sSSM75DnOWBxnjio4mCyBh8+Dn0z7ZpRGoXJcDdjG79akUx/Z5QS3mbuD2OPagRFdApMVAULnjac+/40+dXVVg37wvOAeAT1qaSzxGoaWNZt5yvXI65z+VVpGLMxZgT6+tAJp2sdl8JfDP/AAkXiQNLvW3syJnZB1YHhSff86+gFsIlU7FCnOd2ASPzrmPhX4Zbw54WgMwC3V2fOkCnop+6PqBXYehr5TGVva1XbZaH84cU5p/aWYz5HeEPdX6v5v8ACxBHZpHglmdhjJbvj2pJLGGRWBHJJO7uCe4qzRn2rhufIczIfssW2RdvEh3P/tH1PrQbWIsGK8ggj8KmooDmZTk023lBDqZBu34Yk81YjhSMAKOnSpPwoz7U7hdiDA5zz60m1e4B/CnUUiRGwxBb5iORkdKOM5HHrigmlFACcc989a7n4N/DtfiR4ySwuQ40y2jNxdsjbTt6KoPYsf8A0E1wzNtyTwBya+w/2c/Aj+D/AAHHc3lv5Oq6q/2qcN95UPEaH0wvOPUmvAzvHPAYRyi/elov8/kvxsfWcM5Ws2zCMKivTj70u2my+b/C5w/iz9mG3s9I1E6MlzfalNdxJp6vcAJDHhd7TFuoB3njJ+6BXmHjD4M654W1TVra0U6zZaXbJdXd8sflIgYZ24J+ZgOcDtX27xg56VieKPCtl4qs1tNReb7Du3TW0cmxJxjgSEclR1xnBxzXwuD4kxdKSVZ8y89e36LTbV3Z+p5jwZgMRByw8eSXS2i6/q1fR6JJWPz/ACfl4P0pnrj1zXb/ABk07w3o/jq6svC20WEKKsixSF41l/iCk/hx61w9f1DkMlUy2lVSa5lez31P5Mz2lLD5jVoSabg7XWq07Bnt2o7Yoor6A8AKPyFFW9I0u41rVLWwtE8y6uZBFGvqxP8AKk2oq72LhCVSShBXb0RVVSxUDJboFA5Na2k+E9a16VI9P0u7u2Y7QY4W2g+7YwPxr6l8B/C3RvAthEqQR3up8NLfyoCxbuEB+6PTvXZbivA4Hp0r4rEcSKMmqELru/8AI/YsD4eSnCM8bW5X1jFX+V7/AKM8z+E/wdh8DhNT1NkutdZflC8pagjkKe7YyCfwFeh3ljHfW80D5RJwElKcF07oT6EEj6E+tWKBXx1fE1cTUdWq7v8ArY/XMDl2Gy7DrC4aFoL8fN92z5s+LHwvmttUuL7RrCNE2GabSrBGc2cI4WRz0G7BO0c9euCa8lP519s+ItY0/wAK6Je6jfssFsVJf1lYrtAA7kjivimZgzsVGFJ4BPSv0LI8ZVxVFxqLSNkn3/4b/hz8F41ynC5bioVKEtal249trO3S+vZaaDKSlor6U/OBwc8A8jOcGvS/hv8AGe/8F+Vp90j6lo+eI2/1sIxz5Zz0/wBk8V5lRuxz0rlxGGpYqDp1Y3R6eAzHE5bWVfCz5ZL8fJ90fbnh3xJp3izSodR0u4W4tpBnHR0P911/hPtWlxXx/wDDXx9P4B8RxXoEk9k/yXNsjY8xPX/eHUfl3r6y0HXbHxLpUGpabP8AabSYZVsYI9Qw7MO4r8zzPLZYCpprB7P9H5/mf0fw5xFSzyg1K0asd4/qvL77fcX+KOKKK8U+xDijiiigBDikpWpKACiiigAooooAKKKKACiiigAooooAKKKKACiiigAooooAKKKKACiiigAooooAKKKKACiiigAooooAKKKKACiiigBR1paQUvPrQAUUc+tHPrQAUUc+tHPrQAUUc+tHPrQAUUc+tHPrQAUUc+tHPrQAUUc+tHPrQAUUc+tHPrQAUUc+tHPrQAUUc+tHPrQAUUc+tHPrQAUUc+tHPrQAUUc+tHPrQAUUc+tHPrQAUUc+tHPrQAUUc+tYPjrxbb+B/Ceoa1ckMLdP3cfeSQ8KoH1/QGrhCVSShFasyq1YUacqtR2jFXfojiPjn8YB8PdJay02dRrc6E7wRm2Tg7sY6kdPxr41vtUk1K5jubuWSYyOSsYY7nZs8tnqeec1Y8ZeJL7xdrV7quoyrNK8rSSMT/EegH0GBj0rJtbG4vnjXyRCsz/604XHGSB+Ga/VsuwMMDSUV8T3f9dEfz5nGaTzbEOtUdoL4V2X+b3f3dC3bXFzPIrtMsccK5Rtvyr74x8340tjI2S0rGQK2EmQHBbPX3NaFnpUVzcfui01qBxJKMMuOgHrW/HbxRxqiqu1eQpHQ+teqfIVsTCHupbmTHpt7cQqrSx2S7CpWBeWz6+lX7HTYtPUiPLM33nY5Y1a/GimeVOtOatsgooopmAUUUUAFFFFABRRRQAUUUUAFeTfHy6Cx6Nbh8HMkhTt2AP869Z9a8K+OMzS+Lo4yeIbdVxnjJyciuHGStRa7n6j4bYb2/EVKf8AJGUvw5f1PPP+WYUfU+9PkjCKCGLJ78dqLdgsytgsAc4AFJu3SZIXHPDDjp7V8+f2J1FEY3bdm92GcZ6fl7VYgja4eSdUBjhAJ+XIOOAMVXhhaeZY4xgkdyB296tz300kdw55EhVWYMecDpjj2pESv0I7maMxhwD5rnjA2hB3AHeuk+GvhWXxR4jhJhZ7O2cS3MmQFAHRfqTWDZ6bcaxqFnaQxPJJIFjhVUw0nPboPXr6V9L+E/D8XhfQbXT4yCYxl32gFmPJJ/l+FefjMR7GHKt2fE8UZ1/ZOE9lSf7ypdLyXV/5efoa/PpSc078aPxr5Y/ncOaOaOfWj8aADmjmjn1o/GgA5oo/Gjn1oEHNIc0v40c+tACc/WkdxGrM3Cjk07n1rufgbo9nrfxX0KG/KmCFnuVRsYeRFyg/Pn/gNYV6yw9KdaW0U39x1YXDyxeIp4eDs5tK/a7tc9K+Ef7OExn07X/E7GIRsLiPSdnJPVPNPsedo/GvpXAxwMCj270V+H4/MK+Y1PaVntsuiP6gyrKMLk9H2OGjvu+rfd/5LRGN4w8VWXgvw3f61fvttrSMuVzy7fwov+0TgD618h+Ovj34r8cQT2ZuF0nS5eGtLPhmXPRpD83PfGBXpn7YF5c2uj+HkJCaW1xI0p3YzIFG0MDxjBJzXzVDPHcKjxsrq3RlOQfoRxX3nDmW4b2CxFRKU5PS/S2m3e5+X8ZZlmXtpUKKnChCyckmoybV7OW2zty311umDYG0AYAGKSlbsfWkr+msNTVKjCC6JH8s15upVlN9WFFFFdJgFd58DbiC2+JmkGcDDl40J7OVIU1wY61z/jTxVe+Gf7NOm3H2e8YtKZAAWUArsYccchvyNeNm+Jp4bBzdTZ6aeZ+m+HHC+O4u4kw+X5e4qa99uV+VKGrvZO19lpa7SP0N6UvpxX54n9pz4j+YHHiKQNhh/qkwc98Y7Vm2/wAffiBA8rf8JTqDmQAbmk+7yDkDHB4/I1+Pe28j+/YeD+cNPmxFNf8AgX/yJ90/ED4saT4AZLeUfb9SYbvscDjMY7Fzztz2HWvEPEHx88W6xJi0ul0e35HlWaDJ+rsC38q8G8J+NNS1nXHiv2e6S53NuIBZXALFie+ec/Wuy/Gv0TIcPgcVSdRQvKLs+b9Ft+p/IXivlvEfBeZ08vxleKhUjzx9k3te2raUr3Xp2NHWPEmq+IJA+p6jc37DkefIWA7cDtWbRRX2cYxguWKsj+d6lWdaTnUk231eoUUUVZkFFFFADkbawOAcc4PSvUvgj8R18I6w2nXzY0nUXA3Dn7PL0DewPAPtz2ryupIdu4hm2ccNgnHeuTFYaGKpSpVFoz1cszCtlmKhiaD96L+/un5NH3YQVJB60lcZ8IvFbeMPAtldTMGvbcm0nwcncoGGI7ZXH612f41+P1qUqFSVKe6dj+s8JiaeMw8MTS+GaTXzCijn1o59ayOsRqSlakoAKKKKACiiigAooooAKKKKACiiigAooooAKKKKACiiigAooooAKKKKACiiigAooooAKKKKACiiigAooooAKKKKAFFLj3pop3FABj3ox70cUcUAGPejHvRxRxQAY96Me9HFHFABj3ox70cUcUAGPejHvRxRxQAY96Me9HFHFABj3ox70cUcUAGPejHvRxRxQAY96Me9HFHFABj3ox70cUcUAGPejHvRxRxQAY96Me9HFHFABj3ox70cUcUAGPejHvRxRxQAH618uftY+Mlv9Us9CtLzAsonaeMPhDKfX/dXH519P3FxHZ281zKwWKCNpXb0VVJJ/IGvzx8V+In8UeINS1N9u+6meWLeOWUthhj/AD0r6nh/DKpiHWf2fzf/AAD8+4yxkqOEhhof8vHr6LX87fK5hi0+0LHsRhF8wCDlsDsff+lbtjYnUpY3JVLRNu1V65Hv+FVNKs3u2RU3KnKq4JAKjOSP1FdXHGIUCAkhRgE9a/RUfhWLxHJ7q3FRFjXao2jOaWiiqPCCiiigAooooAKKKKACiiigAopdtLsJ6c+/agBtHXpWZq3ifSNB/wCQhqNvbtt3CMtuZh7Ac1wOpfHGJmuF0zTJJto+SSYkZ56kDoMe9c9TEU6fxM+qyvhbOM3XNhcPJx/mfux+92T+Vz1NY2ZsAEk9h3r50+LOqw6p40u2hKvHCqw71/iKjn6803XviT4m1JZYZtSa3QP/AKm2IjOCOFyvOPxrlpo3+UuT053HJ968nE4lVkoxWh/Q3BHA9fh3Eyx2MqRlNx5Uo3srtNu7S10tt3I1bGckgEdqkdUaTaoZRgcOcHOOf16UxWHPsMjFOVZLjfz5jYLNuPYd688/ZfMZI2eDyQOdxFSv5f3UJIADHcNuPUAZqIucg4zgbc4rZ8M6C/iPVrTToWCPO/zMy8he5B+lS2oq7Mq1SNCnKrUdoxV36I9J+CXhaORZNeuAWljJgtkYfc4GXHvzj869c61U0nSbbQ9Nt7GzTyraBdqL+pP4nmreBXx+IrOtUc+nT0P5ezrMpZrjp4l/C9Irslt/m/MXFJtNLxRxXOeGBpBRxRigYuPekIpeKOKBBik/Gl4pMD1oAMUv40cUnFAC/jU+n391o+o2uoWMxt721kWaGUc7WHTjuOxHvVfFLxSaUlZlRbi1KLs0fWPgj9pzw7rVnDHrrHRNQCgSNIpaB2xyVcdAfQ16D4q+JHh3wf4XfX9R1O3TTvKMkbrIpM3GQsYz8xPbFfAWpNMlnOYF3y+W2wHON38I4/GvINU1q/1ZlW8uZJFjJKRMcImeuFHA6V+b5nkeFo1F7FuN9bdPl1P7A8KMrzDjanVr4yrBUqTUXa/tG7X2ty2a0UrrVPR2PSvj3+0Bq3xq1wlg1joNuzC0sFbtnh39WIxn07VwnhbxFLot4qszPauRviHr6jJGDWFxRxW2GiqEoqlpY/sytkGWV8slk9Winh5LlcXqmv8APrfe+u57irpPGJIm3xt0NFec+DvFv9n3Qtr1x9llwpkI+4RnDfyB9gPSvR8iRVdWV0cZV1OQwxnIPev6NynNIZjR10mt1+q8n/wD/IzxU8NcZ4eZs6STnhKmtKpbTzg3tzR/FWlbWySiiivePxEBXA/FCZW1KxiG3K2wLYPOd78flj8675eTzXlvjq+S+8QT7FIEeE3EY3EKFPH1WviuKqijhadPq5X+5f8ABP7E+jDl08RxXicck+WlRafa85Rtd+kXZeXkc9RRRX5if6fHT/DuNX8TQlv4Y3KjdjnaRn3r0yvMvh3n/hKIWGAFjkyTnOChH8zXptfpnCi/2ao/736I/wAyfpRST4owUb3fsFp2/eTCiiivtz+MwooooAKKKKACiiigD2P9mnX2s/EmoaQ5zDfQeYoLdJE54+oJ/KvozFfHPww1n+wfHmi3ZBKfaFjbAydrfKf/AEKvsdl2sQeoODX5txDR9ni1UX2l+K0/yP6K4Cxnt8rdCT1pya+T1/O4mPejHvRxRxXzB+kiNSUpxSUAFFFFABRRRQAUUUUAFFFFABRRRQAUUUUAFFFFABRRRQAUUUUAFFFFABRRRQAUUUUAFFFFABRRRQAUUUUAFFFFAAKdxSDrS0AHFHFFFABxRxRRQAcUcUUUAHFHFFFABxRxRRQAcUcUUUAHFHFFFABxRxRRQAcUcUUUAHFHFFFABxRxRRQAcUcUUUAHFHFFFABxRxRRQBwXx01iXRfhTrkkEjQy3CJaBkTc2JGCtgZ4+XPNfDHlIuEYGXooXGeD39h/Wvrv9qzWH0/4fWlnFN5T3l38wH3iqqTkD2JB/Cvl3R7FWfzgzNEXYhjwTjGM+3Wv0fh+ny4Ry7t/5H4Zxtiv+FBQb0jFfe7v9S/pditrCHKETsMEseQOw/KrtHpRX1J+RTk5ycmFFFFBAUUUUAFFFFABRRXdfDf4Yy+OGluJpzaadCwVpAMs567V7Zx37ZrkxWKo4Kk6+IlaKPTy7LcVm2JjhMHDmnLp+b8kjhchQSxwoGSa5DxB8VNA0GFjHdLqVwDgQWpBx7lugFe7/tBfCDRfDvwZ8Tahp32o3lrAjbpJzgrvUNwq9cH6V+f25PLOQd/bnArw6Gd0sdBzwt7J21R+8ZB4Wxu6mczvZ6Rg9GvN2v8AJW9T0zVPjhrF1G4s7K30+NhtWRsyMp9c9P0rh9S8U6trAH2zULmYgk/NKcflnFZmWVsZ+b1p0MYbeSRuUZC4PP5VM6s6nxM/asv4fyrKV/seHjHztd/e7v8AEP3YVeCX7/4VPNbSxwoSv7phkMpHOfX8aieQeXtVcEnLE9foKYhYxOA+F/iXOM1ie/ruPaNISVdstuwVUZwO5BpZmfaUG7ydx27hgmiOOLYASrOc8NwBx/OpJpWmn2M42DgHA449qYtbjfsrpYi4MiKJDtVcnccdar5K8DjtVnylWDbK5Uhd0Snvk4PH4VH5g2qV4KfdGM5+tIaYqwqy4DLuxks3G32r3T4MeG20/RH1S6gC3N02Inb73kjp9MkGvOfhr4MbxVrUck4lWxgIllYp8r4P3QenXH+FfRSKEAVV2qowFHQDtXiZhiNPYx+Z+S8bZ0oU/wCzKL1esvJdF8+o760cUUV4J+MCfhRxS/hR+FACZ9qBR+FL+FABxSZpfwo/CgYmfajPtR+FH4UCDigfSil/CgYcUcUc+lH4UAIyhlI55ry7xtoLafqDXSoBbTY+6fuvzkY98Z/GvUufSs3WtIj1iykgk3AnowGSp7HH+c15+Ow/1mlaPxLVf5fM/W/DHjR8FZ9DE1n/ALNVXJV3do3upJLrF+vuuStdnjPtSNVzVLOewvJIbhdsq8ntkHkH8Rg1TavlMPG9VJn+ptGtTxFKNajJSjJJpp3TT1TT6prZicdxmu18C+KjbSDT7yRRasCUkkY5RuwHsf657VxVLnFfU4fEVMLWjWpOzX9fifO8TcN4DizKq+T5lDmp1Vbzi+ko9pReq8z3Rl2tggim1yHgfxZHdRxaXdEpKiYhmdy2/nO0+nt9K6+v2fLsfTzGiqsNH1XZ/wBbH+NvHvA2ZcAZxPK8erxd3Tn0nC+klvZ/zR3T07NujIVsngDk5rxPUryS/wBQuLiVt7ySFifxr2LUphb6ZeSnjbC5znH8JrxTnnPfnmviOK6l69Kn2V/vdv0P7R+ivl0YZZmeZOOsqkIJ+UY8zX/k6Ciiivhj+6Tsfhl82s3JLAbbdgFzyeRXoVef/DGM/b76TAIWHHT1I/wr0Cv1XhiNsC33k/yR/lT9JWsqnHCgvs0aa/GT/UKKKK+uP5TCiiigAooooAKKKKAJIJDAwmVsSRsGUe4OetfcGj6jHrGj2F/Cd0V1BHMpPXlQf55r4bFfYXwlmE3wz8Nsrbgtrt/EOwxXxvElNOnTqdU7fev+AfsHh1Xl9YxFDo4p/c7fqdbxRxRRXwJ+5iNSUrUlABRRRQAUUUUAFFFFABRRRQAUUUUAFFFFABRRRQAUUUUAFFFFABRRRQAUUUUAFFFFABRRRQAUUUUAFFFFABRRRQAU7tSCl59aADmjmjn1o59aADmjmjn1o59aADmjmjn1o59aADmjmjn1o59aADmjmjn1o59aADmjmjn1o59aADmjmjn1o59aADmjmjn1o59aADmjmjn1o59aADmjmjn1o59aADmjmjn1o59aADmjmjn1o59aADmjmjn1o/GgA5o+vSj8aVVZjgAt7AUAfPX7XDzNp/h+3jyrNJIyFT0IAznv3FeGWFube1RScseTxj8K96/amtVe68NtKp3RrKy/KQQcrznv9K8N61+pZIv9hh8/zZ/NfG1XmzirT7cv/pKCiiivePgAooooAKKKKACiiigAr6c+EFmbP4f6bnAMxeX82IH6D9K+dvDnh+58Ta1badag+ZM4G4DIRe7H2Ar6z03TYNG0+1sLUEW1tGsUeepAHU+56/jX5txni4RoU8Kn7zfN8ldfm/wZ+8+FeW1Xiq+YyXuKPIn3babt6Ja+qOU+Nmn3GqfB7xpa2ozcSaVMVVV3E4XcQB9Aa/KuPDbcnAyMmv2DvIRcWN5Cw3CW3lj2467kYY/Wvytvvhn4ht4pVTRZWUSZDbgXxyMYzXjcLuUqdWEVs0/vv/kf0RWx2FwTSxNWMObbmkle3a/qcpdRiGdkQYCkjrn9aijxnk/T6121v8IfEk7RLLbCHzASNzqdpxnDc8Vsw/AXUGYCfU7dAWYFkQthQBg49+eO2BX3aoVZbRZ4uI4uyHC6VcZD5O/5XPMJOGIJ3HPboaTO3OMHI/z9K9r0v4D6bFuOoajcTtuO37OoQbe2cg81PL8DNHk3j7ZcxrgbCm3I65zkYOcitfqlbseBPxH4cjJx9s2l15JW/I8UWWWSRXbLheeVyPenIqoxdYy3B+8ABz0Iya+hdO+Fvh3T40BtpLiRQB5k0pJ49hxW5b+HdJtlVY9Othg5B8oE9c960jgaj3aR4GK8VMppq2Gozm/lFfm3+B82WXhfVtWkBh026mEgJXbGeecZya7jQfgbqF1dBtSmS1syqthTmQ5AOCOxFe1htowoCj2pQcd60qYB+ylyS962nqfDYzxTzHESUMPSjSi+vxO3lsr/ACIdN0210ezSzsoFtreP7sadM9z9atCg/maBmvzJ3vqeJKcqknObu3uxeaOaOfWjn1pEhzRzR+NHPrQAc0hzS8+tHPrQAgzS80hz9aBmgBeaOaOfWjn1oGHPtRzSc0vPrQAc0c0fjSGgQvNHNIPrS/jQM5nxb4XTV4xNENtynQkZ3Dn5T9a8sbO4549q94YBlYE8Y5rgviF4ZjhhXU7YBORHNH6k5If+h/CvOq4FyqPFU1sve/K/46/ef2V4H+Izo1YcJZrNtS0oSfRpNun6NK8O2sVukcHRRRXKf3IS20xhmWQMyMpyrr1U9iPyr1Pwr4mXXbfy5tiX8YyyrjEg/vAfzHavJ6mguprWSOSGVopIzlGXgj6GvUy3MKmXVva09nuu6/z7H5R4i+HmXeIeUvAYv3KsdadS13CX6xltKPVa6NJr1TxteCx8L3WDh5ysCficn/x1WH415LXT+JvFA17RdNjdCl1GztKQMKeAARz7H6VzFbZxjY47FurB+7ZJfdr+NzxvBzg3EcEcLRy3GxtXdSpKdtm+Zwi0+zhGLXWz6bBRRRXin7gd58L4/l1GQ542KPTnJ/pXb1x/wwB/s/UjxjzYx79G/wAa7Cv17h2Nsug+7f5s/wAiPpA1pVfELHRb+GNJL/wVB/mwooor6U/nQKKKKACiiigAooooABX1j8Cbhbj4X6SBnMbzRtuOcYkJ/kRXygjbMkqGHcGvoL4E+PNF0XwE9rqeqWtjJFeybElkwxUqp3EemcivmeIKcquEXKrtSX5NH6RwHiKeHzOTqSSTg1rp1i9/ke180c1w118bfBVoyqdZE2Tj9xC7Ae5OOlW9O+LXhDU5BHDrturnoJg0f6kYr4F4PEpczpyt6M/do5tl85ckcRBv/Ev8zrWzSU2KaO4iSWGRZYnGVdG3Bh6g96dXGeonfVBRRRQMKKKKACiiigAooooAKKKKACiiigAooooAKKKKACiiigAooooAKKKKACiiigAooooAKKKKACiiigAooooAUUuPemincUAGPejHvRxRxQAY96Me9HFHFABj3ox70cUcUAGPejHvRxRxQAY96Me9HFHFABj3ox70cUcUAGPejHvRxRxQAY96Me9HFHFABj3ox70cUcUAGPejHvRxRxQAY96Me9HFHFABj3ox70cfUUbfbmgA6YGepwB3rg/HPxr8KeAd8V9qC3N8ACLOyIkk56ZOcCuO+O/xmu/Dky+HPDBDaqy7ru/DYS0BPCA93xzx92vmC+8OXGqXkk93d5L/AH25Zm98+vvX1WWZLLFRVavpHour/wAkfnmfcXUMsqPDYdqVRbvdR8rdX+R634i/bK1eR5P7G0yzsoT/AKsyDz5PqxJCg/QV53qX7QnjfxJIGvNevoUByqWTiBB6ghQM8Vz114L37zFchRjiPZgH9a5W6t7jT2MUgIIz245H86+yo5dhKFuSmr+l397PzeWeYrMU4yxEnfpdpfcrI9Hk8c3mueWNVvJ7nZkLNJM0iL69SduatenvyPevOrO8lhVXgOQq4dP4SO4rodP1dYLdJYMtbA/vrYnLR+jp/s+o7V6EUoqyVkfKYvCylLnvd+ep0lFCkSAMrBlYZDDoRRWh4QUUUUAFFFFABRRRQB7f+z7oKJZ6jrLgiVmFrHkdFwGYj8wPwr2D8a+Y/h38RLzwbqMMTzyNo7zB7m3VQcjGCy578D8q+g/D/jDR/FFukmn3kbs+7EEhCzfKeSU646HPoa/FOKMBi442eKmrwls1slbZ9tj+sfD/ADjLauVUsBRly1YXvFtJtt3bWuq1t36WNK+jeSxuljYrI0ThSOoO09K+OpVaOR1bcGBIOeDnPNfZi8MOOc4r5R+IFpHZ+NdbhiZWRbqTG3pyc4H0zj8K9XgmrapXo23Sf3XX6nzvivhnKhhcSns5R+9J/oc9k+uaMVu+GvBGs+LbgR6bZPKmcNcN8sSdOrH69Bk+1eqeG/2d41Ak1vUPMb/nhajCj6uRk/gBXo8S+IXDXCd4Zni4qovsR96f/gMdV/29ZeZ+TZJwbnfEFpYLDvkf2n7sfve/yueHbT9KPx5r6x0v4V+F9JUCPSLeU4xuuF80/wDj2a2F8N6RGpVdMs1DfeAt0Gf0r8Gxf0kMkpz5cLgas495ShH8E5H6xh/BXMZxviMXCL8k5fnynxtS7TX1vdfDnwxeqwk0SzBbqY4gh/MYrkPEHwC0S+jJ06WXTp8ZAz5ifiDz+Rr3Mr+kLwrjaip4ynVoX+04qUV68rcv/JTysd4O55hoOeGqQq26JuL/ABVvxPnaiul8XfD3WfBt063tu0lt/BdxKTGw+vY+xrmjxweK/pHL8ywebYaOMwFWNWnLaUWmn934rddT8VxuBxWW15YbGU3Ca3TVn/XnsTdQDS496ZHzTuK/Osyo+wxVSFtL3+/U+3wNT22HhLrb8tBce9GPejijivNO0TbR+dLxSY96AFx70Y96Tj0peKBhj3ox70cUcUCDHvRj3o4pOKAFx70fnVW+1Oz0yMPd3MNspOB5rhc/TPWuD8RfGzR9LcxWCPqUo/5aLlIx+J5P5fjWkKc6jtBXPWwOU47MmlhaTku/T73p+J6Kf1qtdaja2alp544wOu5q8H1j4xazfKFglW3jPaNenNYlv4q1K7mb/SkU8tmYL+QJ712fUK9ubRerPvsJwFiJLmxlVRXaOr+9/wCTPoC68Zabb8LKZjjIMa5H51j3vjiXcPs9tx6ytx+S4P615BZ+Obq1lEd7Esy9d0RAbH8q6jTdZtNWQNbygyYyYm++Pwrz8Rha9LWW3df57n1mD4Vy7Lnzzpe1feeq/wDAdIv5pnSTeMNUkU7DBCT3WHcR/wB9E1Q1LWta1K0ME90jwNwUWNIwec8kAVB6c1cX7o5qsBgY1udynLt8X+dz9DyzP4ZLUhUw+Aw14u6fsIJp91KCi0/M5mSNoWxICp/2qbXStErDBAI9McVQudKVtzR/Ievc/n/9aitlFWnrSfMvuZ++5N4qZZjHGlmMHRk+vxQv6rVL1Vl1fUyaKkmgeB9rD8ex+lR14bTi7NH7VSq069ONWlJSjJXTWqa7oXcSoBJ2joO1JRRSNQooooA9L+G0ZXw/cSHHz3JXpyMKp/8AZq6isTwPbm38K2m5cec7ze/Xb/JBW3X7NkcPZ5dSXlf722f4y+MuMjjuPs1qxd0qnL/4BGMH+MWFFFFe6fi4UUUUAFFFGO1ABWdfa1FagqvzPnAx/OoNW1RVYxox2Dg8csfauXuLw3lwSAyooOSf0HtU3PUw2D9p709jWu9YuZLkxZMQjHLuMKGPOPrWpo9nIwNzcbQXUERryCf7x/wrL8PWT3jBWUvbq29pGPU/3cdzwOe1dUf0oRWKnGn+6gg70UUVR5J1ngX4lav4FvFa1maayJ/eWcpJjYd8eh9xX1X4X8SWnizRbbU7JswzDlT1Rh1U+4r4or1v9nvxhJpniVtFmfNnfglFJ4WYDII+oyPyr5XO8uhWovEU1aUdX5r/ADP0/g3iGthMVHAV5N056K/2X0t5Pa3zPpKiiivzk/oQKKKKACiiigAooooAKKKKACiiigAooooAKKKKACiiigAooooAKKKKACiiigAooooAKKKKACiiigAooooAUUtIKXn0oAKKOfSjn0oAKKOfSjn0oAKKOfSjn0oAKKOfSjn0oAKKOfSjn0oAKjnuI7ZA0rhAeB6mqWpa1FY5Rf3s3oOgPvXLXd3LeTNJM29j29K6adBz1exx1sTGnpHVnD6R+2V8OtS8d33hi6ubrRpLaVoE1DUECW0rqSCM9U5xgsMHPavclYOiurBkYBlZeQQehB7ivm34x/s7+G/i/EbmWNdJ8QcY1W2jBaQYxtlX+MdOeo9a8c8E/HD4gfsm6tb+EfHFjLrnhIN/ok4JJjj7m2lPDDkZjboR2rung41Fehv2f6HqUfY4yH7l2mt0/wBD71orn/AvxA8PfErQY9Z8Narb6rYNhXaFvnhYjOyReqMPQ/hmug59K8lpp2ZhKLi7NBRRz6Uc9egpCCikVtwyORS8+lABRRz6UfhQB8zftm/tEav8JbLTfDnhqRrPWtVga5lv9gJt4NxUeWc8OWU844H1r53+Dv7ZXjfwj4qz4j1W58T6VeJ9naK+ly1u54SVD2IOMg9Vz7Gur/4KLWLw/EjwnfGRGSfRzEIRneuyZyST0wd/GP7pzXyZnuOP8K+rweHozw8eaN7/AOZ9Vh8LTq4Xle8lv2PsC8vJb+6luZ5TNNMxkkkPVmJyTUNYPgPW08ReE9PuldXlWMRSqpyVdRjB/AA/jW9X6DCSlFOOx/CWYYWrg8XVw9f44yafqnv8wqlqmlxapbNG6fPg7WHGDjv61doXrWhxQnKnJSi9TzGSI2reU+5XZsei49RT47iTT7z7ysy5Rht4I6YrpPEmixY3qu0dmz056Vy8wSRhJnfj5XKjj0BqD6+jWjiIXOw0HXUaJbeVPKUcK5PA9jmt815xpMiCSSFwcuu5Q3TOO9dl4f1I30LwyKyzQgZ39SD0po8XG4XkbnD5mrRRRVHjhRRRQAUUUUAGasWeoXOn3KXFrNJbzp92SJirD6EVXopNKSs9i4zlCSlF2aO20r4veJNI0VtOgulcbiyXMy75YweoBPv6g1r/AAr+GreObqbV9VZm05JTuGTuuJOp59Mnn8q4Xw1oc3iTXLPTYP8AWXEgXdj7o6lvwGa+t/D+j2/h3R7TTrYMsNsgRc9T6k+5PP41/MPjJxvDgnALL8nap4zFauUUk4w1Tl5NvSPb3mrNI/f/AA7yPE8W4iOKzebqYbDaRjJtpy6K3ZLV99FsWbHT7bTLSO2tYUt7eMbVjjAAFTn5utcb8SrfxgLG3vvB15bJd2jM8tjeRBku12/d3dQ2emCM96wvhR8aofHV3Lomr2MmheKLZSZbCcFfMx1KZ547qeR15Ffwd/q/mOZZbUzvDzVaMW3VSk3Uhq/enF6tPfmXMtdWmf1tGtRoTjh7cvRaWT8l/ken0UdKK+Jt3PQCjFFFAEN3Zw31vJBcRrNDINrRuMgj0xXzR8Uvhs/gnUftFruk0m4Y+UW5MR6lCf5Gvp2s/XNDtPEWlXOnXsfmW8y7WHcdwQexHBB9RX7B4a+IWL4DzVVbuWFqNKrDuv5o/wB6PTuvde91+ecacI4birAOm0lXjrCXZ9n/AHX17b9D43XhqkNbvjjwbd+CNaeyufnibLQT4wJFz/MdxWEDmv8ASLMcVhc1wlDNcDNTpVErSWzT1X6+aasz+McDh8Rl2IrZfi48tSD1T79f09QH0peKPwo59K+bPcEzS0fhRz6UAJgUpo59KPwoAQGjdSM6xqWYhVAyc1xWt+NHuN0NjmJOQZj1/D0+tTJqO562XZXic0qcmHW27ey9f+AdRfa5ZaepM86AjjaDk59MV5940+Kx023MVrGY5ZASuTlhjHJ/u1ha1rEWkWslxIwebnYjH5mb61wFrqT2uqxajPHDezFt4jnyUyQcEgdcHBx7DivQweGeIvUmvdX4n7DlPB+Dw7VWv+8a76K/p/ncfd3V/rrS3l/PNL5f8Tt93PTGe2ew9KLCziRmuDFJe2tuRJI0RClVzjkHPGcZPvUV1Z3slq9/dNMLaZiY5nRtlwwJHy8YOOeeg6VWhkiS4EjL5UeOY42J3+3496+lUVa0dj9FjFRjaOiRoQ+H5bm5g3yR2ltcTLGtxM37pM4zl8fw55AHrWtq3wz1HSfCLeJJLrT5tOW+lsGjiu184uhwWVDyyHqGAPvVDxHrl14muYp7sQ2FpDH5dvawQrDGke7OEVQFJy3J6nvVFGt7gNHLLOFjVlgeUggDHyrgnCgseo6ZrP8AetRfNburX0/DULy3uRNZmRRcW0E62xzh2G8ZHbIAFRR3jRyeYmYp1OVkjOPzp+pSTR3DwvJIfLxHlgVLAdMjtxU9xdXMWk21nNZRwR7jOJzBtklVsdXIyy/Lx6YPvW29rmm52fhnxINW2W1yPLvVHTGA49R74rqe1eOteSRTQyRyjzbcDZIOvHQe+K9V0bU01jTYbpMZYYdR2YdRXJSw8aDk49TwsZRcLSWxdoooroPLI7iBZ02t0rCurOS1OSMrnG4A4roajuY0mgZZBlO5Hb3rysdgY4mPNH41+Pkfp/BfGdfhuuqFd3w0n7y35f70e3muqXc5uinSIY5HQ9VOKbXw5/aCkpK62ClXG4ZGR6DvSVq+F9POpa9ZQ7cjzAzcZ4HJz+VVGLk1GO7OXGYqlgcNUxVd2hCLk32UVd/gj1u0tVsbG2tYxhYYwn5Dk/if50+ldtzE5zz3pK/eqNJUaUaS2ikvuP8AB3NsfUzXMMRj6zvKrOU36yk2/wAwooorc8oKKKKACqGuXj2OnM0bbZXYRofTPer7MFXJ4Fchf3MWrawzSyAwWx+XnkAdT70mdmFpe0nd7LUp3UbyZi/1mSyDaRt3AdSeuKctq3mBkk3c4TZkhyPfv3/KmQwxaleIkYZEP38ttABOcZ+nWui0y3juLqSdTiFG2RIDwqj27E1J7lWr7GJo6bZpY2ccSY6ZZgMZPrVmg0VR8zKTk3J9QooopkhWj4b1JtH17T71TtNvOkmfYMM/pms6ge1TKKlFxfU0p1JUpxqR3Tv9x91xSCaJHByGUEU6sjwjef2h4V0e5znzrSKT80BrXr8UnHkk49j+yqVRVacai6pP7woooqDUKKKKACiiigAooooAKKKKACiiigAooooAKKKKACiiigAooooAKKKKACiiigAooooAKKKKACiiigBRS80gpefWgA5o5o59aOfWgA5o5o59aOfWgA5o5o59aOfWgA5o5o/GszUtchsSUT99P02joPqaqMXN2REpxgryZeuLqK0jMkrhFHr1+gHeud1DxDLc/LADBF6/xH8e1Z1zdS3knmTPvbt6CoWr0KdBR1lqzyauJlPSOiEY7iTRRRXUcQlUPEHh7TPFWky6XrFjBqWny8tb3Cblz6j0I9RzWhRQOMnF3W58p+Lv2f8Axl8FdZbxV8H9TvjGcm50tXDSoo5xtPEydflI3D3r1X4H/tmaT4wlbQPHscXhPxRC3l+bKDFa3DdMHdzE+f4TwexHSvVvx9681+L3wD8M/F7T5nurdNO1/b+41i3TEgYdpB0kX68jsRWkuSurVVr36/8ABPoaGZRqJU8Wr/3uvzPoaadIVDOwGenvVe6ukksXZGznj6V8kfB3xV8W/hX4o0bwF4n0NvFnh+9uRbWWrxysz2i85xLyNgA3bJBkdiK+pG+6yg5XP5+9fH4+VTDycG04yTs0/wCvuPoqODp6SUrtWfkXrS68mMq/Eagc98mtEdOOlYcKNNIsY5ycn8K3MenSpwVSU4tPZHJjqcYTTW73Dmjmj8a8m+P/AO0NoXwO8Pz+ZcQ3fiiaHdY6SDliW4Ekg/hQcnnrjAr1IQlUkoxV2zgp05VZKMVqfN//AAUZ1i1n8WeDNKjkVr21sZriZABlFkcBAe4J2McfSvj+tTxT4q1Txpr99res3cl9qd7K0088h5Yk9AOwHQAcAAVlV9vh6XsKUab6H3GHpexpRh2N/wAG+ML3wfqi3Fu7NbuQJ7fPyyKO2PX0NfTUcizRRyJ9x1Dr9CMivlrw14fuvE2sQ2FouXc5ds8Io6sfpX1LHGIY0jXkIoUZ9hivocA5Wd9j+bvFmngo4nDzppe2afNbfl05b/jZ+T7IdRRRXrH4CQXtqL20lgP8SnH17frXCXunqnl8D5mJIH3uDjmvQq5zXrcLfBgFUsAVJPU9P0zUs9XA1nCXIcbIxGC3VScFTz7A1vWOsMs1rfBvn+5cIOrc/wCHNZmoQR/bmVAyxld5Xv15x+VNsoXmWWNJAWA37McnHoaR9DUjGpBOX9XPTAQwDKcqRkGiuX0/xRBo+k3TalII47VPNUryWRsYUD1yQK5zT/jlZXmsQ2smmyQWcrhBOZQWBJwCVxgD8azlWhTaUnY4sFwxmuZQqVcFQc4Q3ei89LtXduiuz0uilYYP+FJW58sFFFFABQvWilCncABk56DmkM9h/Z30FbjUdT1aROIEW3iYjjc2SxHuAAP+BV7uPpXH/CfwtL4V8H21vcbvtMzG4kU/wFgPl/ID9a7Gv8mPFjiCPEfF+MxVGfNSi1CDW3LBWuvJy5pfM/0H4DyiWS8PYbD1I2m1zS73k76+isvkFeR/HT4YHXbP/hKtE+0WvinSl82GSyADzAEcEd2Azj8Rz0r1yj8M18DkOeYvh3MKeYYN+9HddJRfxQkusZLRr9bH3GIoQxFN05/15nn/AMEfiYPiZ4Nhurlo/wC2LUmC9jjUqNw6OB6MMH65HavQWr5y+FEf/CBftFeKvDEIzZXqvcRgH7nSRR+UhH4Cvo49K+u8QMnwmVZzJ5erYevCFamu0aivb0Tul5JHJl9adWjap8UW4v1Q2iiivzE9MKKKKAMfxT4VsPF2lyWN/EHTGUcD5o27MD2NfMfjLwTqPgjUGgvI827MfJulH7uQduex9jX1pVa+sLfUrdoLuCO5hbrHMgZT+Br9k4F8S8fwdCeCqJ1cJPVwv8L/AJoPo31W0vJ6n5zxRwXhOInHExfs68dFK267S7rt1X4HxrzRz7V714g/Z90e/mebSru40lm+bycCWHPsDyPwNed+Ivg34l0FZZUt01K3QZ8y0OWx3Ow8/wA6/q7JvEjhnPOWFHFKE39mp7jv2u/db9JM/BMx4OzvLLyqUHKK+1D3l9y95fNI4nmjmk6MyHKupwVYYI+o7Uv41+mHxYc1XvLyKxt2mncRxr1Y1p6Lot94h1OPT9Ot2ubt1LBAcBVH8RPYV5t46k1CDxBdaZfwS2UlnIY2t5Bg5/vH1z2I7VyPF0FWeGU17RLm5brmte17b2vpc+lybJK+bVL2caS3lbT0T2v+RDrniifVmMcZMNtyNueX9z/hWJz0pRn6UjZAJ6kCh67n7fhMHQwNJUcPHliv617/ADPO/FWoHULwsCPKDbI19FHf8aXTtBkvvC+t6qvkKli0IlVpVVyJGKrsU8tyOcdBg1kzLLdTmPaf3YJweNoHJq3qGsXOoK1ukmyzyreRGMICAAP5V91Gm4QjCGlrfdf9T6mMeWKiiPWPEGpa9JbvqV5NeGGJIIhI+QkajCqo7ADt71YtdSQaFcadDYpLLK6yPdGMNIgXoFbqF9fXj0rI2llL/wAKnBbtXTad4uXR/C2raNawr5mobFa+VdsgjDhihIOSpwOKuceWKjCPX0KktEkiTS/CviaPQZPF0Fh5ulQlo2vZjG6q3AwVY++Bkcnp0rEmEtj9nuFlhZ7hPM3rglDu6d9pGP1qeDVjHZ/ZdxeHzfnbku0QA+T02556ZB5qI2tzrU3+iW7zrGqriKPOxSTtBI69cZPpSjzJtztb7tPPX+uwle/vENzI3yXAM0kzSFjdOeHIOeOPf3q/qWj6pdaLH4jvCWt7y5kgWaRizSSKFZz+G8fiazbOzm1G8htUZVkd/LXzGCqCfc8CtHw1qSWOrWy3sMl5YRS+ZNbqxxs/iwB2OBn6dR1qpXirx3X5DldbFazs1uLeR+g3KABIAw5wQAfvHkfQAmuj+G99It1dWR2mNk833DAgcfn+grldSuI5tQupLZFht2mZookyFRSTgAEkjAwOSa0/BEnk+JLUEZ3bl+nynmr1tqYYiHNRlc9SopT24xSVmfLhRRRx3NMDF1eMJcBufmXnPc1Rrsrfwrca4I5N8EEIzhrgn5s8cAc5q1a/De2wgudVU8/PHCvvxgk/zFfIVsqxdavP2NJ2b9F97P6cynxW4SyXJcNSzbMYRqwglKKbnJct1ZqKk72W3c4THftXffD/AMNyW0g1W4woaMrDGRhsngsfQYzj6/n0Gn+FdE01g0NqJZFP+sncOQR3xjH6Vqk7m7Z9BX0mVcO1KVWNfF9NUlrr59Puufzn4o/SEwmcZXWyThaErVU4zqzXL7jVmoRu3eS0cpWsr2V7NJRRRg+lfoB/BgUUhYL1OOM1HNcxQoSz9BnA60DSb2JaKotrlqJNpZgMZ3EdBSf21a+Y6AvuUhTuBGe/FI19jU/lYzXrprSy3LxuO3dkfKfXntXNWtrHGtzLMwY7QqIO+ehxU+uagNYme3jbbBENxZuhb29ecVStbk7WJkCNlQTnDccD8OaR7uHounRts2W9Lj8yzjPzEsWUnGCB0/OursY1htYwiGIddp6isbT4njk2bywBGD2IJyT9a6D1+tCPOxlTmdgoooqjzQooooAKBRQOtAH2J8LZfO+HmgN6WiL+Qx/Suprjfg8/mfDXQj/0xYfk7Cuyr8ZxatiKi/vP8z+wMrlzYCg+8I/+koKKKK5T0wooooAKKKKACiiigAooooAKKKKACiiigAooooAKKKKACiiigAooooAKKKKACiiigAooooAKKKKAFFLj3pop3FABj3ox70cUcUAGPejHvRxRxQAYpksiQxs8jbUXksx4qvqGpwacoMnzOeiL1P8AhXLX2oTahJulb5QeEHQVvToupr0OWtiI0tN2aOpeIWmDRWuUQjBkPU/T0rE20vFNzXpQgoKyPHqVJVHeTFJpKKKszCiiigAooooAKKKdGjSSKqjLMQB9TQBZ0OxltZJbvLLG/wAidcH1/wAK0+v1/rWR8WfFn/CsvhL4h1uIL5+nWTGDcMjzm+VDjv8AMQfwr87bz9rj4s30MsT+LJoklGD5EESFR0+Uhcj8DXzf9j1sbOVSjJKN+t/0R+k5ZzToJNar8T9O9LgwrSnqeBV7p3/WvH/2T/iJffEz4K6VqOq3JvdVtZZbO5nbl3ZG+Vm9yrDmu0+K3xAt/hd8Pda8TToJmsoC0EJYDzJTwi8npnBOOcA1vTwzw/7hatO3qzycRz1MQ0972OF/aP8A2kNN+BOiwxQRx6n4nvRutbEt8saA8yS4OQMZAHcj0r80PE3ibU/GGuXmsaxezahqN3IZJbidssST+g7YHHAqz448aar8RPFWoeItbn+06nfP5krgYUYAAVR2UAAAdhWFX2mEwscPD+89z6jCYWOHj5sKmsrObULuG2gRpJpWCIijJJP0qGvefg54Xt9N8Px6s0Ste3ZJWRhyqA4wPTPNetRpOtPlR4PFHEFLhvL3jJx5pN8sV3b7+Stdm94G8E2vgvTfKXEl9KB9ouMck/3R7CukPWhjmivpIRUFyxP4lx+OxGZYmeLxU+acndv+ui6LogopdtUNU13TdEUtf39va452yP8AN+XWm5KKuzmo0KuJmqdCDlJ9Erv7kXqztetftGns4OJI/unHTJrm7r4xeF7ViFuri5/64wH+pFYN98e7Day2ujTTqeP38wTP5ZrnliaMd5H2eC4N4ixE1Kng5L/FaP8A6U0a9zZJcWe4H9/knOfmOODn2rP0+6e1vIJT1XKbuo9PyFcnN8XHkhlT+yY8v91jMfl/DFYtx8Qr148QQxW7dnGWI57Z6Vg8ZSWzPvMPwHns1yVaain3kv0bND4j6wrGDS433yQkvOwJx/sr+AyfxrjbJit5A2A211JDHAIBzUc0z3ErSSMXkY5ZmOST61Y0mNZNTtVYEqZFzt+tePUm6k3Jn9A5XltLJMsjhYa8qbb7vdv/AC8rI+rFuopFjIcZdQwXucimT30NuDudd2CQBznFcQ18YVZYn2yZAXJPT+6KhhwqwkXjFgx3ccLz6d+lfT3P4l/s+Lbd9DuW1KGJU811jZ8YUnk5rP8A7daYTPFLE0aNgKDliO/Fc5HDJeyRrLMobcZBtJI9c03yJdLmLYTY/U7gC6n+h/rQXHBU46XuzoV1i5j8zznTG5QrIM5zzx+FerfADwrJ428SvqlwmdH05tw3DAml6qMeg4b8vWvEIXMxwSpEe0pHG3yrnIyf619v/B3wonhD4f6VaeV5dxJGJ5+hLSPySSPbAr8F8ZuLavC/DMoYSVq2Jfs4vqk03OS9Fon0ckz9U8O+G6GcZwqleN4UUptdG7+6vv1+VjtCCKSsHRvG1hr3iLWtGt932rSmRZWONr7h1XnsQQc963hX+Y+YYHFZfWVHGU3CTjGST/lnFSi/mmn+D1P7Kw+Io4mDnQkpJNq67p2a+TVgooorzTqPm26uF039saCSfCJcwiONueS1tgfquPyr6UzXhnx4+DuueKtd03xP4WkRdXswquhl8pvkO5HRjxkHjB65qppX7RPiDwz/AKH448F6jbvCdk1/YRlkOBwdh459mIr+hs4yWpxtlWV47Ipwq1qGHhRqUueKqJ020pKMmm07vbysnc+co1lgatWFdNKUm07aanvlFcN4J+NfhHx/dC00rU83pXcLW4jaJz64zwT9Ca7n1r8MzHK8fk9d4bMaEqVRdJJxfrr089j3qdanWjzU5JryCiiivMNQqrq013b6XdyWMC3V6kTNBA7bVkcA7VJ7AnAq1Q3Q/wBa0pyVOcZuKkk9ns/J21s/IUldWPmbwt+1Tq9v5dx4q8OMmkNMYH1GxjbbFIDghgcgkHqMg19BeHfEmmeLNIh1PSbyO9s5R8skZzg91PoR6V5loej/ANk/HjxNpthHDd6Fqlgt7qdrsGy2nPyjIxgmTBJHuTXqHh/w9p3hfS007SrSOyso2ZlhjGFBJycfia/SuOnw/wA1OeW4R0Kk4wmlGV4uE43alFq8Zxeis+WUfe2aPLwPt9VVnzJXXzX6fkYfjT4Y6L44QyXUHkX+3al9bnZKPr/eHsa84/4ZldbhnTxRMsTHcY/sykfzr3PtRxXiZT4gcTZHhlhMDi2qa2TUZW8lzJ2XktDzMdwtk2Y1nXxOHTm92rq/rZq783qcf8OfhrZ/DzT5o4pmvb24IM13IACQM4UDsoz0r5l/ar0N9N+Khv8Aawi1KzikDY4LINhA/AL+dfZVfLv7ZECrq3hmfGWaGZCc+jKf61+geGWfY7MeNVisdUc6leM4yb8o8ytbRJciSS0S0SHi8vw2Ay5YfCw5YQtZL1/W+vc+dce9J0o4o4r+3z5E8u8RWf8AZ+t3cSncu7cPXnB/rUnhLw/feLvEem6Fpz7brUriO2TcxVdzNgE+w61o+O7XydUW4x8s0eM47jiu8/ZN01r749+D/LjScwzSzuMklVWJjuPb5Tj86+wninTy+WIW8Yt/NL/NHtxn+6Ujzrxdo6eG/E95piqJDZzNDvVsrKVYjfnJyD7ViksoIYKQDnPr249q9fb4d+ILFfiN4p1DR7q3j0N5Io/NiKeXPNLw49lUs3GR8y1nX37PPi21+HvhvxObOeafXr8WdppqREy7WXMcjc8byGwDjsc804Y6hFJTmr3Svfd25vy1CNWNtWeXKpkZVQMZDxhec+2BSh2j3eW7KGG1tpK59j619p+Df2YbX4NfCnxP4r8RCLVPFy6PcGK3z+4sMoV+U/xyYPLdB0HrXPfsb/Bs69ZR+L/EMEMfhywna4sYrhBtu7hRjznJ/wCWcYzjPBbJ7GvMnxBhVRrYiGsabSv/ADN9F/n89lcl4hWdjMl/ZBOm/s633ie+kki8XRwLqy2zKQsdsq5aBgf4ip3HPQrjua+ZI5JYYzNEzojZjLK3XI5U/UV+ssOuaD8RtL1XT9M1ez1WOSF7a4a1mWUR+YrL8xGfevgD4d/CHUPG3gP4is0gbT/CkU0lptUbZbrcC5DDqRFEeufvCvHyPOqlSFeWOdrSjv0U9El87ffcxo1nrzHlniHw/JoK6Yk8M0F1dWkd0YpscK+SjDHZlwwz61J4Mt2uPE1vyV8vc5x3AFWdL0fXviIxhsbS91u50zTwVit4dxgto+ucc7Vzgde1W/hzp7tqV1dNwkKeXnOfmY9B+ANfdRbUbSeqNK1Tloyu9bHffp3pcH0P5UVdsGeYxwoSHVtw6dPx6VtQpqtPkbsfnucZhUyvCSxUKfOo7q9rLvsyrJbyRRh2UgE7cAZIPp+tacdrZRQW0ySSSSMclduQvPTAp7aiy2abZSw+bLTjPfHTueKZCv2lxeMzL5SGM7Dhs47Hp3/Svep4SlT1td+Z+HZhxVmmPTi5+zj2jpfyb3/Evx3EFu0GdpLuxAd8hcYJPPQD+nvTWXy7nFoY5/OyWmI+6D1z+X61UbyJLcbgqhcFJG53NkZwPTH8qJbyRQY4WilIHzOpAAPTGf1rtPjPZtvQsXGopYzsiq6xgA7lOS2T2P8AWrFjcy2qxs0e4Ts0gkkO1VHofwrMstReG6ZZJQ8OCm5QAw9CRinTfbrgPm8VZQdghcDv7/SmEqP2ZW9RR4guZpDs6bmAXPf1z6DrT7bXGmj+WSTLNkNH/D+HYVQW0uFQwxrCZPvbQfmcEY6/096huLrfc5eIW+E2jyx0J4BA78Y9KR0expy0ijTs9aVd8080jTsOcDIIzjGPWo21BJfuiQ27AOZGXIPOMGqC3SeQkcq7HUtmLBByecj3/lVhWaG3haOVI2kG/wAoqSGOe/OKBujFO9tS/a6hbpuDsgi2lQzDJ9qoXV1E11EUXz5AfncZB6Y49KSa8RcOrxjb86xhCck9T7c/yp6awVKMkMQZ15ZvlC49B70ExpuL5kvxG2qC3uHVV6sAA/zdBzinaXHHPDKHRXDZKscEjJ9PWluLhrmLf5uECFR8ueDwT+PFV7G4WIJCpBbcMEHGfr/9agu0pRb6nS6CrSRYcLmL90SDknHf61uVz+k3cVvqlxDJIkQVeBnA+uT65rbW7gk+7PE3/AxVI+exMZe0vbQlopqyI33ZEb/dYGn7fX8aZx2tuJRRRQIKKKKAPrT4IyeZ8MNFPtKPymcV3NcF8C/+SX6P9Zv/AEc9d7X47j/97q/4pfmf1zkjvleFf/TuH/pKCiiiuE9oKKKKACiiigAooooAKKKKACiiigAooooAKKKKACiiigAooooAKKKKACiiigAooooAKKKKACiiigBRS59qQUvPpQAZ9qM+1HPpTZJFhjZ3YIijJZjgCgQ76Vj6n4gS3zHbYlkHBkH3R/iao6prz3W6K3JSHoW6M3+ArH/Cu6nQ6zPNrYr7NP7x0kjTSM7szuxyWPU0g+lGfamuwVSxbao7mu48zqLupK8d+Kn7Rml+BprvTdNgbVNVjTb5yEG2ikPRWbPJA5IFePad+1F4k03VIJ3nbVLU4Nxb3USIDnGQhUZXvjOa454unCXLufo2WcAZ5mmF+tU6ajFq8VJ2ctL6dvK9rn2HRWF4N8aaX470ODVNKnWaGQYdMjdE3dWHY1u+vtXXFqSunofAV6FXDVZUa0XGcXZp7phRUcNxFcKWhljmUHBMbhgD6cVJVHOnfVBRRRSGFbPhuy86c3LD5Y+F92/+tWMAWYADJPAFdvY2osbOOEckD5j/ALR61zV58sbdzswtPnnd7I8G/bm1pdI+AN9b+d5cuo31vaqoPLgMXYfTCV+a4r7a/wCCjXitFh8FeGEYl83GqTLnA2nEUf6iSviWvay2PLh0+9/8v0P0rLYctC/c+5/+Ccd1K3hnx1bNITBHeWsipycMySAn2ztX8q5L/goN8RtTuPGGneB1eGPRrO2i1B0QZklmkBwzkjgKvAA9ST142P8Agm/ct53j+32fu9lnLvz3zKMY/GvFv2xoLuD9ojxX9qkkk3vE8JkOQIzGu1V7ADp/9euanTUswnfpr+COanBPHybPFaKKK9494UV9J/DPUItS8D6UY+DBH5Dj0ZeP/r/jXzX+lejfBvxh/Yusf2Tctizv2ARj/BL0H4Hp+VdmEqKnU12Z+YeIeTVM3yWToK86T57d0k0/wd/lY91obCoXZlRVBLMxwFA7mlx14ryL41eNmjb/AIR6zkxlQ14yEHOeRH/U/UV7daqqMOZn8ucO5FX4hx8MFQ0vrJ/yxW7/AMu7K/jf4y3MstxY6Cyw24O03wyXf129gPfrXlcs0k8jSSO0jsclnOSfxplFfOVKkqjvJn9pZNkeAyLDrD4Kmo939qXm3/SXQKM0UVme+FFLtKnn+WKkitZp+I4nc/7Kk0C5kldsiqSGZreQOh2svIIrVtfBuuXm7ytJvG2nDfuiMfnXa+F/grqVxNHcauqWsC4byPMBduehx0rWFKdR2ij5zMuIspyujKpiq8dOl02/JLqbsd2brT7WZB5RkiGeOWBxwfyqzHcfuWKFI/L+ZECfcOeTnuTXVf8ACNlY3jVYlWQ8yMSWwM8YqW30FrfA3x+/y5B/D6V9Koux/G1XH0JSlKKsr6L+vuOUt4ZVhguBcKHBHylAdo/HpTo9NMu+aaYKi52l+d3OMCuqPh2N4HRpTluck9KE8OpFGQsuW6jcOB7VVjD69DWz19DmEsvPkLRzFJGxCwK4zu4z9Dn8K/Q+zthpmkwwZDLbwqmQMAhVA6dulfFmgaLG3iDTR5aEfaovl7Md4/SvtiaPzbaROm5SOvPIr+IvpJV3z5Th38P71/8AptH9J+D8lWpY6tHe8F+Ej4l8H/Ei68I/FK48QyO9xHdXU0dzCuf3sbNnAzwCMAj6V9leG/EmneLNJh1PSrpLy0mzh06gjqpHYj0r4ovPCKadq13G5kDxTSIMHAHOOh/rW54T1nVfA9w8ui38lnvOZIlwYpOc/Mh4z79a/TfEjwkw3HFCjjssqKliqcVFN/BOC2jKybTV/dkr6aNPRr4vhfxG/wBXcRUwuNi50ZSbdvijJvVq9rruvn6/Z9FfOFv8fvE8P+t+xXH1hK/yNaFt+0Vq8ceJ9Ns5m/vKWT+pr+W6/gBxrS+CFKfpU/8AklE/YqXizwxU+KpOPrB/pc9/xSMisuGAZfQivBl/aM1Lau/SbUt3IdgDTZP2jNVK/u9KtFOerMx47VyR8B+Oea31eC8/aQ/zubvxU4Vtf28v/AJf5Gz8Uv2cdJ8ZSf2loRj0HWw25pIQVimPqwXlW/2lwfXNeh+A9J1nQ/CtlY69qg1nU4QVkvNuN4ydoPqQMDPfFeRf8NGarwP7Js8Z/vvTR+0Xq4kGNMsxF/dDPnp659favscb4X+JuaZbSyrHxp1KVJ80HKcHJaW5VN3ly+TdtuyS4YeJfCNKq61OrJN7+5K3rY+gdppNprwj/hpC9zzo0OO371v8Ku2P7SCfMLzRmA/hNvMD9eCBXw1bwP44pRclglLyVSn+skevT8TuFakuX61b1hNf+2ntNH44rjvCvxY8P+LGSKG4NpdscC3ugFY8Z4OSCPoa7FWDAFSGHt3r8hzjIM0yHEPCZnh5UqnaSav5p7NeabR+gYDNMFmtFV8DVjUg+sXf7+z8nqeU/AqU6pN431W651W4164iuOcqqR4SNFPoFAr1a2jSWeNHfy0JwW9K8o+EUZ0H4gfEjw+doiXUV1KHaR9ydd3T2Nep9+mRXt8dOEeIZ4iKUqco0pRXTkdKDjHTZctlo9EaYHXDqPVXXzuzn/jr8UPCnwH8LW+r63LeSPdS+TbW9qgkeZgMnHQAAc5Jq94Z8R2PjDw7put6XN9o07ULdLm3kxgsjDIyOx9R7Gs/xv8ADvw58S7G1s/FOjQa1a2shlgjugxEbYwSMEEcVbs73Q/DsVr4dtpbHTU02xDw6fGVj8m1Q7Q+3+6Ohb86yzfFcP5rgKby3CzpYqL95Kzg4/J3TWmtlu79DWnGtTlacro5nRf2hvA0nxmX4cvJdXWvZZGZYv8AR45FTeUZs8nb6DFeS/tqMs2o+HJo4vLjPngY4HVeMV7jfaX4N0vWB4tu7LQ7HUpIwP7akjijldduM+bwTlT1z0xXyP8AtVfGHwz4m8Zafa6RqaazHYWpWSTTSZ0MjnO0FeOABk+9fr3h88Njc+wFPJsJOFKhCTqzktZVHBxbutld2Ub/AC0PJzCMvq83J3btZfM8wWgtjJPA96htLg3NvHMY3g3jd5cowy+xFdV4T8Om+Zby6j/cA5jRv4/f6V/YCTbsfneYY6jltCVeu9F06t9kc3rHgO/8SaNJ5UW2ZMSRKwOW45H4ivVf+Cf/AIQaXxD4s8RyoAtlbx6cisnzCSRt7YPbCx4P+9VgcYAGAOntXpfwJ8Z6T4N+26HdxR2EF9dG6iu1XAMzYDLIR64GPSlmNaqssq4ekr3t911c+Lybi6VetOhjbRjN+72j5N+ffv66ezQ654f8XT6toiXun6zLZN5Oo6cWWXyif4ZEPuP0Aq/r9pqs2j3aaRNDYaqY/wDRri7g82GOT+HcmRkduK8e+Kn7Ol34k8YN4w8D+Jp/A/iqdPKvrm3LiO6TGNx28hsAc9DjPXmtH4I/Ae8+GbC913xVqHirWMOIvOml+zW5k/1hRGY5ZuhZux7V+eyoYSNFVqdfXT3HFt36/wB21+vbpfQ/SbRte50Pwz8ZL8UvCmpQ6zpsUGo2F1LpGsaa48yITIBuwCOUdSCM+uK6qLwrpS+HT4fj0y3XQ/sxszpyR4hEJBBTA6Agn868W+Ad/wD8JJ8a/jTrdrITprX1rZoApw7xhwWB6fw/+PV2/wAcvh1qvxG8Fra6BrMuh+ILC4W+sLqKRow0qqQEZgRtznG7sRV4mhCnjFQ5+SL5X1tFyint5Xtfewmvesb3gX4d+HPhr4fXRvDempp2n7i7LuLtIx6s7E5Y44Geg6U7R/AGheFfD+raR4f0qDS7TUfPllt4c7Xmkj2M3zE9gBjpxXguj2f7Ses31t4W1e7stDsgga58UQCORzHt+6rKcmQ9OFBzySBX0zpFr9gt7W3a4ln8mNUa4uZMu+0Y3ux6k4yTTxNCpSqqMq6qObV+WTlfs2+/Zb+gql6au2fNf7HPw2vfhL8O/HPinxPYvoNxNG8UTahC0TJbIhO899jMy9Bztr5q0PR00Ox+zK4lYuzs6jAJPp3xjHWvp/8Aai+MM+qTHwto7/8AEpVs3d9G2RcOMgxZ/ug4+p+lfOHtX7fh4Vbyq1VZytp5dDyaeKjioupTkpRb6O600ClVgrKT2INJRXcm4u6FUhGrB05q6as/RnRw+F5n/exXINuyfIHGSQece1Nk8N3yRpGrRgAdU4B47j8+laPhK++06a0DnL27YH+4en+FbP6V9dRmqkFPufyRm8cRlWPq4OevI9NN1un800cm/hq8aMRuN/HDA/dJ5z9Kkg8OS2MLgR+bK3yFk4wvTj0Oa6ijNbWPI+vVWrdDiv7BvVQ7YMOwdTv69cjmiXSbo24jbKSZLFgpzk9FJHX1rtcml3H1pWNP7QqdUjh4dHljjeVnc7iFO0YIX6D+lV20W5UM5DOinI/pzXfEBs5Gc8GkMKFdpRdvXFFi1mM97HAiN1kPkl5G27pNkedn0z6d6dDpoWYh0mSGMbsy4BOR1/P+dd4I1GSFGT14pWUSDDAMPRhmnyjeYvpE4BI2iVG2Mp3Zj3LncD6/TGaSa1gUKySi8aH5Cu0gHnjvzj1Fd8YUK4K5HpUI021GSIEGevHWlYpZiuxhaf4dFxDFI0hBHJ+XIB64qd/C4a3MaybJDJ5nmf4VuRxrCu1F2r6U+nY4pYyq5XTMqPQY43DnbLLtwzuMlvSpJtHiul3OieaSrFwAM47fT/CtGigx+sVL3uZraP8AKShWNmXDMo+YfTt0qzZ2jWrEeYzpj+L1qzRQS605KzCiiimYhRRRQB9XfAn/AJJjpX+9N/6Neu/rgPgT/wAkw0n/AHpv/Rr139fj2Yf73W/xS/M/rfI/+RVhf+vcP/SUFFFFcB7gUUUUAFFFFABRRRQAUUUUAFFFFABRRRQAUUUUAFFFFABRRRQAUUUUAFFFFABRRRQAUUUUAFFFFABTuabWdqmtpY/u4x5s/p2X6/4VUYubsiJTjBXkW72+isI98xx6KOp+lcrqGpS6lJuf5UH3Yx0H+JqvPPJdStJK5d25JNM59a9KnRUNXuePWxDq6LRBzRzRz60jc10HIGd3Svkr4q/EHxL8TPHF74T0q5FjpsEskaW4bY0zRoSxdh2O04HSvo3xt8StA+HcMEmt3pge4P7qKNC8j47gDt0618VQ+P0074oXHiiG0+0QtdyzfZ5jtLo+QQSOh2mvMxlRWUE/U/cPDfJa9WWIzJ4fmcYP2Tkvd59dr6N6Wv0OXuF3Wsar5xkXc027G3OcAjuffNV4YZLiZIYozJLIwVUUZLE8AD3ror3QLwrcavpETNpUtwbdSJVd4y/Kxvg9SDgeuDXpPw/0/SLXU9Ek1W2t9Kv/AA5KwlsfLB1DUrssSkaxjnAO0Anj39PH5uU/ozF5rTweHdWC599FunbZrf4rR0va6b01PVfhd4dbwb4ts9OhUQTxeGoH1BAud0zStgn0IAP4V6jfaBP400+80ePUTYXNzEfKmbO0uOdrY5w3I46e9YnhnQ5tPk1DUr8KdZ1SRZbnYMiJVXbHCp9FHfuSTW6N6MGBZGU8MvBBxnr60U8RUpTjOL1TufyTnkqea1antfe5o8sn3096z3tdtJ9kjjvCXgK/+EK6ne67qdrawsuCnnb1Vd2d7NwAOwXrz+fa6R4gtdYsobu3njubWYbo7iE5Vhkj+YNco3w50CbXhq9xbXF7drL5yJd3cssMb/3ljZioP4VheOvF1v8ACPSbK10TSY7ue4mmuf7PRyNsQy80o9OvHb8q7K+ZYjEV3Wm9X06Hn5Zw3gI0KeW5dzzqN3vKy3u3rzPbu7K3Tq/XFO4ZHI9qWsXwvr0OuaPp97BuFtewJcQ7xhgHUMAfzrar2KFZVocyPk8Vhp4SrKlNao1vDdn5175zD5Iv/Qu1dTzVDRbP7Hp6K335PnbPv2rjvjt8W7L4K/Dm/wDENziW8Y/ZtOtc8z3LA7R/urgs3sPUiuKperU5Y69EethaL5VBLVnwX+2p44j8afHjVYoQPs+ixJpSN/eKElz/AN9M35CvCasahqFxql9cXl1K09zcSNLLIx5Z2OSfzJqvX2lKmqVOMF0R+i0qfs6ah2Ptn/gm/puLfx7qBzljZ2wHb/lox/HpWf8A8FFvDdz/AG34P19LUCzNrJYSXQ7yBy6q3/AScfQ16Z+wN4abRvgvd6m6uravqTyDeMArGAikeozurY/bh0+O+/Z81SZ4fNktby2mRsZMZ37c/kxH41877VrMHJd7fhY+cdblx/Mu9j80qKKK+oPqAp0bNG6uhKup3Ar1BFNpRQG6sz3OH4u26+Af7Qd0OtJ/o4t2PLSY4kx/dxz9eK8PubiS8uJJ5naWaRizuxyWY8kmmGkrapWnVtzdD5bJOG8DkEq08HGzqyu/JdIryWtvUKKKKxPqhVBY4Aya9k8I/Ba3aztb3WJmMrLvNmi4ABAwGJ7/AErg/hv4c/4SbxXZwMw8iEi4m91Ug4/E4H419Jty2a9LB4eNS85rQ/CPEbizFZVOll+XVOSbTlJrdJ6JLtfV99rGDp3gTw/pIXyNMidgS26fMjcjHU1r2+n2lmqiC1hi2/d2xgYqaivYjThHZI/nDEZljsW28RXlNvvJv9Rd5PekoorQ80KKKKACiiigC3pN0LHVrG5LbFhuI5C3phgc/pX2dGwkVSCCCODXxNX2B4M1VNa8K6VeRniW2Q4J53AYI/MGv4t+kpgHLC5ZmCWkZVIP/t5Rkv8A0hn9O+CmLSqY7Bt6tQkvldP80fNfxUsTp/j3V02lFebzVB4yGAOR7Vydeq/tCaHHYeJLK/iQqb6I+Yc8M6YGQO3BFeVV/S3AeZxzjhbLsbF35qUU/WK5ZdX9pM/EuMMDLLs/xmHktpya9Je8vwaCiiivvD48KKKKACiiigAooooAVWKsCDg+temfBv4hT6Fr0em3tzJLp96wjUSNkRSE/Keex6H8K8ypVYqwIJBHIIOCPevmuI+H8FxPldbKsfG8KitfrF9JLs07NHvZJnOKyHH0sdhZWcHe3Rrqn5NaH1k/gWH/AIWJF4tguWhmNg1jcWyoCsw3BkYnsV5HvmuJ+PmpXscWk2GmXPjOzv5WaSOTwnaxy7+g2StJ8q+oyRXf+AdcbxJ4P0u/c7pZIQJDjHzr8rf+PA1Z8WaPN4g8N3+nQahcaVJcxGP7ZaECaMHqUJHBxwD2zmv8nZ4jFZVn0MPmlpywrdLVKyUXKOvuvmUbtpNNtWStZW/0UwtWljMHHFYf4aiU16NJnxh4O0X4z+PPHl7pOkfEfVrGwtJAL+e5uUumsBjiOQoBG05HPlocLxuIPFfSXjT4E6f488I6Do2pa1qTX2lIsLawsgFzdwkBZ4pTxuSUD5h64PauT8BfFrwZ8N/DKaPHpE+g6fZkqpQec0r5wzyMOWdjklj1pvi79rfQbGzkj8PWlxqd4UYLJPGYoUYfdJzywPXAx0r9R4gy3jPGZxShlmX/AFeNJ+5KMKcb6W5pzV1qm/dcpJLT3pXb8rL83yzHYZ16Nbnjs9/us9fwOW/ba+Hfh/WfCWj3Qv8A+z9e09fI06wDExXEPG5DH0XHGHH0NfHui6LbSSmyS8v9F1OMZe33Bg3oV6ZFeneJvEupeMNauNV1e5e7vZjksxO1R2VRn5Rx0rnNS0Oz1aS3kuot0kDbkcNtPrgnuK/pLg3JcRw1k1LLcVXdWUbtvom9XGPVxTvq9Xq9FovMxGOVeo2lyr+vka/hDw7PeSpbyXUl2sbbpp5cZxn7vFeqRoI0CqAqqMADoK9Z+H/wT0jVvg9o8y2ws9dvLcXhvATuLvyA3quNoweleUNG0Ujxuu142KMvoQcEfmK6uH+KMu4iqYqjg2+ehNwmmrdWlJWbvF2duumqWl/xPjjDY6hiqU8Rb2UleFvlzX7PVeVrW6hzSEZGDjFLzRz619kfmh6H4C+Ml94TtU0/UoH1XTUP7tlfE8K4+6CfvDPqa9m8M/EDQfFO0WGoR+fjJt5jskHGeh6/hmvlbmmNEsnLKCa8LF5Ph8U3Ne7J9tvu/wCGPrcu4mxuAiqUvfguj3Xo/wDO/ZH0L4F+B8fgHx/r/iLS/EGoJpGrzG6Ph+NFFqszDDOzcl+eVxjGe9ekN+7XLkJ7sQAPzr5As9a1XTlxZ6rfWgxjbFcuB+War3FxcXjMbm6ubnc25hNO7gn1IJrz62SVsRU561a+iV+XXT5/jufTy43jKN1h9f8AFp/6T+h9Pa78UPDPh9njuNUjluI+DBa/vXz6ccA/U14148+MOpeK1a0sUbS9JPWPOZpfXew42/7IrgVURg4AUD0ApHPyjnmvqOH8jw1LHU5W5mnfXy8v+HPheIOKMdjMHUgmoRelo3u/V/5W80RSQpcRNDIoeNxgqe9cFrGmtpN40JyYz80bHuv+IrvqzfElmt5pMhx88P7xD346j8RX69jKKqwcluj5XgzPZ5Vj44eb/dVWk12b2l+j8vRHDUUp9qSvmD+oDY8JzeXrKDOBIjIR+o/lXZ1wWhsV1izI4PmCu9r6HLpXpteZ/OviPRUMypVV9qH5NhRRRXqn5MFFFFABRRRQAUUUUAFFFFABRRRQAUUUUAFFFFABRRRQAUUUfzoA+sPgX/yS/R/96f8A9HPXe1wnwOUr8LtFB/6bH/yNJXd1+O4//e6v+KX5s/rjI/8AkVYX/r3D/wBJQUUUVwnthRRRQAUUUUAFFFFABRRRQAUUUUAFFFFABRRRQAUUUUAFFFFABRRRQAUUUUAFFFFABRRRQAUjMI1LMQqjqTVe81CGxTMjfMeijqa5nUNVlvnO47Y+yDpW1OjKp6HLVrxpabsv6lr5bMdqdo6GTufpWKfmJJ5J5JpvFHFenCCgrI8idSVR3kLRRxTTVmQpNJRRQB8l/tIajqWn/FZ5Wg8yJtNMNm0mQq7kIdlJ4yMn9K8E619dftRJp99beGNKuUWOe9vPLW+YcwKflJ9xlgSPbtXydqdi2mahc2jtmWCRo2OMcg4PH4V87XXLWlqf2rwDjIYrI8N7nLJR5fVRbjf5u913v3J9N1A2MLAyOYnkVjFG2MMvRsYwSATj3Ne5fBP4lXf/AAndvZXUx1C31SJUaeaTzZoJcEgByATk9V/LpXz/ABxPO6RxqzyMdqKoyST0AA619U/AP4W6R4dj/ti4db7XgiSRtuzHbxyLlWUZ5YjI3djkD1rjnb5nRxlVwOHy6rLFR5pTTSS7u1n5JO2vys9j2ebQrzxJbT6bp90tlezxsIpmJ2qQM8kcjPTPvXG+Avhr4p8D3t/Prbva2crsBBJcLJ58h/iXBPyj1PqBXe6fqE2l3SXEBAlXONwyORjkUl9qFxqVw09zIZZG7noPYDsPau6jj50MNUw0UrT3utf6/pH8gYrKaOLxlHGzlJSp7JPR+q/ytfZ3RXrz3xV8JZvFnjObWpfEE9rZzWa2L2cMI3eT/GgcngNzk4zya9Cpc15h9Rg8diMBUdXDS5ZNW2T0fqn233IrW1h061t7a2jWC3t0WOKNOiKowAPoK6vR7X7bfQqV3J99vYCuaVfMYKByxxXV3PiLSfh74RvPEGv3sWnaXEMvPKfQcKo/iY9lHNepg5OMZ262XzPn8ZTderBbvVnUXFxDZ28txcTR21vCpeSaZgqRqBksxPQD1r8wP2pvjd/wuj4jzzafPK/hrTAbbTUcEBwDh5sdi559cBa6L9pT9rbUPjJGdB0K3l0XwlG+50kf9/fMDw0mOFQdkGfcnjHzvX1WAwbov2tTfoux9TgMF7H95U3Crui6PeeItWs9L06E3F/eTLbwQr1d2IUD8zVKpbe6ltJUlgkaGVDlZI2KsD6givafke0720P1r8C2/h/4T/D/AEPw5c67pdsdKs44Zmku40HmYy7ckcFt3Jrn/jT4m8J+MvhB4w0mDxLo13NcaZMYY01CElpEG9QPm65UV+WUkrzMTI7OT3ZiaZgen4dq8OOWe9zuprvseIss97nc9RWKn7uQMcZpKKK909wKKKKBhRRRQAUUU+GF7iZIo13O7BVUdyTxQJtJXZ7Z8C9GFtot5qbKN9zJ5SHHIVev6/yr0ys7w7o48P8Ah/T9Owoe3hVZCg4L4yx/PNaNfT0IezpqJ/B3E2Z/2vm+Ixid4yl7v+FaR/BBRRRW58yFFFFABRRRQAUUUUAHT3r6U+At0LjwOseTmGeRevXOD+HWvmuvfP2cZHbRNVQn5FuQRx6qK/nnx4wqxHBNao96c6cv/JuX/wBuP2bwlrulxNCH88Jr8Ob9C5+0Jpf2jwpbXgVC9tcjLN94KwIIH1OPyr53xivrH4qQwTeBdWFyVEYhJBbjDDpj3zivk9utef8AR/zCWK4ReGl/y5qTivR2n+cn+B3eMGDjh8/hXj/y8gm/VXj+SQlFFFf0sfhYUUUUAFFFFABRRRQAUUUCgD6T+AN59o8CiHdkwXMiY9AcN/U16RxtxXhn7OWrBLzV9PZvvKs6Ln0JDfzFe5j7xH41/lJ4v5bLLONsfBrSpJTXpOKl/wClXXyP9APD3HLHcMYOa3jHlf8A262vySPiX4raXLp9x4hs3AjaC7kOH7rv3Lj6givJ8V9MftNaC9vrs1yApTULHjt88eQf0K18zK2ccV/ZXD+ZRzjJsHmCetSnFvyklaS+Ukz4nJcM8vrY3AP/AJd1Xb/C0nF/NDqtaPo8viLWLDSYM+df3Edqv/A2Ck/gCT+FVODxXsX7L/gq61/4iW+tNb7tM0oM7yuPl84rhVHuAd35VOf5tTyTK8RmNRpezi2r9ZW91fN2R9jh6Tr1Y011Z9iWNnFptlb2kK7IbeNYUX0VQAB+Qr5V+IFiul+O9ftkIZBdGQbeg3gPj/x6vrHnrXyh8RJhP4+8QMH3D7WRkeyqP6V/LvgXUq1M4xzk9HTTfm+dWf4s8PxQjBZfhtNVP8OV3/Q5+ijijiv7NP5zDijijijigYUY96OKOKBCEUyTqeKf9KjbvX1XD9Pmryn2X5nz+dVLUYw7sbTJ1D28ynoUYH8qfVPWLgWuk3chOPkKj6ngV93UajBtnzeX0p18XRpU/ilKKXzaPP1OVFLR04or4w/tQv6Dj+2bTP8Af/oa7yuM8KRebrMbEZEaM/07f1rs6+hy5fu2/M/nPxHqqWZ0qa+zBfi2FFFFeqflAUUUUAFFFFABRRRQAUUUUAFFFFABRRRQAUUUUAFFFFABQDRRQB9b/Bddnwy0Qf7Eh/8AIr121cb8Hl2/DXQh/wBMSf8Ax9q7KvxvGa4mq/7z/M/r3KVy5dh1/ch/6SgooorjPWCiiigAooooAKKKKACiiigAooooAKKKKACiiigAooooAKKZ5yf3h+dHnJ/eH518x/rRkX/QdS/8GQ/zO36ji/8An1L7n/kPopnnJ/eH50ecn94fnR/rRkX/AEHUv/BkP8w+o4v/AJ9S+5/5D6KZ5yf3h+dHnJ/eH50f60ZF/wBB1L/wZD/MPqOL/wCfUvuf+Q+imecn94Uya8gt0LySKq1UeJsjm+WONpN/9fI/5ieCxSV3Sl9zJqydS15LbMcBDy/3uwrN1LXmuspE2yL16E1l+YvrXq084yhazxdP/wADj/meZWhivhp0petn/kSTTPPIXkYux6k0z8KTzF9aTzF9a6/9Ycmj/wAxlL/wOP8Amed9Sxb/AOXUvuY7PtRmm+Yv94Uhb3FRLiXJIq7xtL/wOP8AmP6hi3tSl9z/AMhxNJTd3+7+Z/wpN30/M/4Vz/63cPv/AJj6X/gcf8y/7Nxu3sZfcx9FN3e4o3D1/SuafG3DlPR46Hyd/wAjRZTj3/y6Z578cPhi3xK8LCG0ZItYs2821kk4B7MpPoR/IV8keL9VXV9euD4g0+XTdQhgWFvJj2PJMgxukVum4dTX3zuGeteG/ta6XaSfD+2vxZxveJfRx/adg3ohV8jPoSBXP/rJkWOqxp4XGQlUloknu/I/ZOAs0x+BxFLK8VQbpybUZXs4c1m/WLaTt0d2fMPhrU7bR9UiuFnuLGeEO0N5ajcyyYyjbSOnTp9a9C8BfE2/tdW0+7024xqs5+yX1rcxu8E8ZbImyPu4Y89MZyOuK8g/DNPjkaNiFZk3Da204yPQ16Uo31P6Lx2V0MdCSqq91bXXTXT01va++qsz66079obR47+ex1uymsJLdzHLe2n+k2u4HGQw5AODjivTdK1Wy1zToL/TrqK9spxuiuIWyrYJBx9CCPwr5J+G3gvUtZu7awhu77T9D12cROqDZ56RIXkIznO3IAOMfMfSvqPwX4L0/wAB6L/ZWmNcPbCQy/6RJvIJAzjjgcZx71iz+deKsrynLJKGEk1UdtN422bd9YvmTVryWnQ3aKKKR+eGD488eW/wx8H6j4lurG41GKzCjyLUDduY4DEnhVBxlu2RXwV8YPjP4h+M2vrfazceXZW48uy02Fj5Fqnoo7se7Hk/kK+/vHfiG08F/C/xj4hv4be6t7bTZbeO1uQDHcTSjYkbA9QS2SOuAa/MSvr8jtOE24/C9/Vfp38z2MBh4Jus1qxcnOaSiivqT2gooooAKKKKBhRRRQAUUUUCCiiigArtvhN4bTxB4qjeUkQ2YFwR6kEbR+f8q4mvoL4OaHHpfg9bvAM9+5lZschQdqr+hP411Yan7Sokz8/46zh5NklWcHadT3I+r3fySZ3TMWyaSiivpD+KAooooAKKKKACiiigAooooAK+gP2c7WSPw/qcpGI5Ln5T9FGf514Vpel3WsX0NnZwtcXMp2pGnU/4V9W+AvC58H+FbTT3YPcBd8zpjBc8tj2HT8K/l76QGf4TA8Mf2S5r22IlG0eqjF8zl5K6SV929NtP3nwhynEYjOnmPK/Z0otX6c0lZL1s2/Iy/jNdLb+Ab8krliqAN3JPbjrXy43GK9m/aE8VR3ElpocEu4wuZ7hR0BIAQfkWP5V4xX0Xgdk1fKODqM8SrSrylUSfSLso/elzLyZ5PitmdLMOIpU6TuqUVB+urf3Xs/NBRRRX7+fjgUUUUAFFFFABRRRQAUUUUAdL8OPEJ8M+MtNvGYJAz+TMScDy34JP04b/AIDX1sOVBBzXxKvfvX058I/HkPirQYbO4mX+1bVNkkfQso4Dj14xn3r+MfpEcJ1sXQw/EeFhf2ScKlukb3hJ+Sbkm/7yP6a8HOIKdCdbJa8rc754X6vaS9Wkml5M0/iR4Hg8caC9sQq3cZ8y2lYfdfHQ+xHBr4F13TZtH1y/sbiD7NNbzvG8OclCD0/Cv0mK/Lg814F8ev2fpPGtxL4i8PtFDqyxE3Nq4IF3tHy7SOjnGOeD3r8S8MeO6eS1HkuaVOWhN3hJ7Qk90+0Zb9lLXq2fv2ZZOqmIePoL32rSX81tn6rVej8kfJLNhSenFfdP7P8AosGifCXw+sUUaSXEH2mWRQC0jOSxJYdeuPYADtXwzNFJbyyRSo0csbFWjcYKkHkEe1dl4H+Mniv4eWptNI1BfsRJItblPNjQnuoPI/Cv3TxD4YxvFmUwweX1YxlGalaV0pWTVrq/e+33HnZfioYSq51F0Ptjxv4stPBvh+e+uZFR8bII/wCKSQ8KoHfnGfQV8ntI8jvJId0jsXZs5yxOSfzrCh+JWteNPEjya7eNeSTAmFR8scJHVUXsCM/lW79BXT4ecEx4NwE41Jqdeq05tbK17RXWyu9erex+McfZpXzDMY0px5acF7vnzbyfzVrdLeYuaM+1H4Uc+lfqx+ZBn2oz7Uc+lHPpQAZ9qQmg5o/DNAwHrURapeVye1Q191w7TtTnU7ux8jndS84Q7BXPeML8JHFZIcsx81/YDoPz/lXQr19B615/q159u1K4nH3WbC/7o4Fe5j6nJS5V1PqeAMsWMzN4qa92ir/9vPRfq/kVPT6UUUevFfNn9KHTeCYvmvpSMDCIG/Mn+Yrpao6DZiw0qCPGGYeY+fU1er6vCw9nRimfyRxVjo5jnFevD4b8q9IpR/G1wooorrPkwooooAKKKKACiiigAooooAKKKKACiiigAooooAKKKKAClWkoFAH1/wDCVdvw50H/AK98/qa66uT+FrLH8PNADEA/ZVP511PnJ/eH51/PGYcRZNQxlalWxlOMoykmnOKaaezTejP7MyrBYmWX4dxpSa5I9H/Kh9FM85P7w/Ojzk/vD868/wD1oyL/AKDqX/gyH+Z6n1HF/wDPqX3P/IfRTPOT+8Pzo85P7w/Oj/WjIv8AoOpf+DIf5h9Rxf8Az6l9z/yH0Uzzk/vD86POT+8Pzo/1oyL/AKDqX/gyH+YfUcX/AM+pfc/8h9FM85P7w/Ojzk/vD86P9aMi/wCg6l/4Mh/mH1HF/wDPqX3P/IfRTPOT+8Pzo85P7w/Oj/WjIv8AoOpf+DIf5h9Rxf8Az6l9z/yH0Uzzk/vD86POT+8Pzo/1oyL/AKDqX/gyH+YfUcX/AM+pfc/8h9FM85P7w/Ojzk/vD86P9aMi/wCg6l/4Mh/mH1HF/wDPqX3P/IfRTPOT+8Pzo85P7w/Oj/WjIv8AoOpf+DIf5h9Rxf8Az6l9z/yH0Uzzk/vD86POT+8Pzo/1oyL/AKDqX/gyH+YfUcX/AM+pfc/8ilRRRX+bJ+yhRRRQAUUjMFBJOAKxtQ1zaxjtiD2Mn+FdeHwtTEu0du5lUqRpq7L19qkVkuD88n9z/Gudu72W9fdI3HZR0FQsxdixOT6mkr6zD4anhlaC179f+AvI8qpVlUeuwUUUV1mIUUUUAFKvSm05aTutgF5oyaKKjVbMYc0UUUrAFY3jDwrZ+NfDd9ot8P8AR7pNu4DJRs5Vh7ggGtmitqNWph6ka1J2lFpp9mtUzSnUlTmpwdmtUfE3j79nnxR4Gt7q/WEarpVtG08lzanLIi5yWXrwBk4zXktvqUNyUEZY703j5eqg4z+NfpntRvlkUPG3DKwyGU8EEfQmvzU+LOjT/Df4ga74chEYitZ3W3k+besLnci89SFYDPrX9a+HfE1fip1sDjIr20EpJrRSjtK67p8u299tD7/C8Z14SX123Kl0jq3dedtVftr2NTS/iFfWDWq2+t3CfZHLwoJyphbodvpnPOOtfVXwB8Sa38T7GTWtS177XZ6fI1qtrFEiO8u0ZeUgDOAfl7dzzXwAy7sk/MfU165+zj8ZH+EnjINePK/h2+Hl30KEny/7syr3ZfzIJHWv0vinI8f/AGTWnks2q8VdKyd7atK99WtvPQ+QzLiCObQVOthoJ6+9bWz7dt9Wj78umhtbqC2kuoUnuN3kQySKry7eW2qTlsd8dKwfGnjrw/8AD3T3vfEGq2+novSBnDTyH+6sY+Y/kB718EfGz4rXfxX8e3WrrJLDp0BMGnQ5wYoQflOOzN94+5rgGZ5pvMkdpHPVnOSfxrfIchxzy6hLN6n75xTmkktX03tdLR2Vr3tofAzwkJVP3bsj3b9or9o0/Fq1sdA0WCay8M2cn2lvtACy3c+CA7AdFUHAXPck14ZRRX3tChTw1NU6Ssj2KcFTiooKKKK6DQKKKKACiiigAooooAKKKKACiinRxvNIkcaNJI5CqqgkknoAKBNpK7NDw7oc/iPWbTTrcYed9pb+6vUsfoBmvqHTdPg0fTrexthtgt0EaDvgd/xrlPhp4DXwhpfnXMY/ta5X96xwTEvXYD+Wa7OvfwlF0480t2fyF4g8URzzGrC4WV6NK/pKXWXp0XzfUKKKK7z8lCiiigAooooAKKKKACiijFAHvn7P/hKK30uXX5cPcXDNDDx9xFOCc+pI/SvS/EviKy8MaRPf30ojijHC5AZ27KvqTXzx4Z+Mms+F9Ch0u3ht5YociN5A24AsW7Hnqa5nxP4u1XxhdifU7gzFP9XGAFSP/dH9etfxlnPg7nvGXGOIzXPa0Y4Nz05ZNzdOOkYJWSjdbtvRttJs/pvL/EbKOG+G6OAyqm5YhR1urRU2vek3fXXZLfRXSIPEmuSeJNbvNSlUJJcSFyi9AOw/Ksyiiv7Fw9ClhaMKFFWhBJJdklZL7j+a69epias69V3lJtt929WFFGKMH0roMAoowfSjFABRRRg+lABRRtPpRQAUUUUAFXtG1i70HUIb2ymMFzC25XH6g+o9u9UaXaaxrUaeIpyo1oqUZKzTV009011T7G1GrUoVI1aTaktU1o011R754W/aCsLi3ii1uB7S5HDTW43Rn3x1H610Wq/GPwtptis8eoLeysm5Le3BZ844BGPl696+YNpqaMdQRjiv5i4i8COE8RU+vYeM6SvdwjJcmva6birvZNK2isfumT+K2fRgsJX5Ju1lJx9752aTfy33uea+KL6bVPE2q3lwixTXFzJK0a9ASSce/Ws3muz8aaSJYBexKTKhw+0Zyv8A9auLyPWvrY0Y0IqlBWSVl6LY/YMpzKOa4VYhfFtL/F1/zXkSW8zWtzFOpw0bBhj/AD6V6pZ3SXlrFNGQUkXcK8nPPua7T4fve3kN7BHbzXNvbAStJGpZYVJxhiOgz6+9bQko6M+c4sy54nDLFU/ip7+cXv8Adv6XOq59qbRuGM57Z+o9acyurIGUhnGUHdvp610H45uGfpSGgKWjZwMov3j6c/405YZG5EbkZA4UnrSug16DRS8+1DAo21lKHOPmGORQyOqk7GOBn7p6UBuIzbR7moavR6bcz71W3m3r/D5bHPrg47VWa0mj+/E6DvuUjFfpOSRhDCR11ep8Tm0aksQ3Z2Ri+KNQ+x6a0aELNP8AIPZe5/p+NcT2FdF420zV9N1CE6pYT2EU8YktDMpAliycOpPXNc7XJiq3tqja2Wh/SXCWVRynKqcX8c/ek/VaL5L9Qq9ounnVNQjjx+6Uh5W9FH+JqiAWIAUsScBQOSfSvQ9H8O3Oi6fH59nLDcSDdKzxlT16cjoOlGGpKrUSexXFOcvJ8vlOnrUndR8u8vl+diyxyxpKd5TnPyk464pCrDqD+VfVXXQ/lCUZReqEopdp9KNppkCUUYNHTrQAUUUUAFFFGKACil2n0pKQBRS7G9KCpUAkYB6Ux2YlFFKq7s8EgcnFAaiUVJGqLIBJuCZ52jJpjL82BSHy2VxMH0op+0eWW+brjOOKZTE1YKB1FFKBQI+vPh6u3wH4eH/TjEfzGa6CsTwPGY/BHh5SMEafBn/vgVt1/j1x1rxTmb/6fVP/AEtn+k/D6tlGEX/TuH/pKCiiivhz3wooooAKKKKACiiigAooooAKKKKACiiigAooooAKKKKACiiikIKguryK0j3SNj0XuaqahrKWpKRgSSDr6Cufmne4kLyMWY9zXuYXLnP362i7df8AgHHVxCjpHcs32qS3jYPyRf3B/WqdFFfSRjGKUYqyPNbcndhRRRVEhRRRQAUUUUAJThTacKTAOKOKOKOKQBxRxRxRxQAcUcUcUcUAHFfIf7cXw9+z3ekeNLVfknA0+7Cqch1BMbE+65X/AICK+vOKwPiB4Ns/iD4L1fw7eorQ38BRWP8AyzlHMbg9sMB+GfWvs+D8+fDWd0MxfwJ2mu8JaS+74kurSMqkPaQcT8tMCir2u6Ld+G9avtKv4vKvbOZoJkPZlODVHiv9Hac41IqcHdPVPuu544e9PjHemY9qu6bp11rF/BYWFtNe3szBIre3jLyOx6AKOSac5KMXKTslubU97sgor6F+Hv7EvjzxfDaXmqi38NWM2GK3mWuVX3iA4PsSK928O/sC+B7G1ZdY1TVtWuWP345RbovsFAP86/Ic58VuEslm6VTFe0mt1TXP+K93T/EelDD1qnwx+/Q+BcUlfo3efsN/Cq8sVt0tdT02dU2i6gv2Zyf7xD7lJ/AVwGtf8E79LkuF/sjxvNFHk71vbMOwHbBQit8s8T+FcywqxTxcaSbatUlGMtO6Una/Q55xqU58jg36JtffY+I6K+nPGH7Bvi7QNLkvdL1vTNZSH/WRtut25JA25yDxjqRXi2tfBnxx4fuGiu/DGoHALeZbwmZCB1IZMivusuzzLM2oRxOBrxnCV7NPezadr9mmjCVenCbpzdpLozjKKfNC9vK8UqNFKh2tHINrA+hHrTK9s2TT1QUUvr60nagYUuKmsbG51K48izt5bybGfLt4y7Y9cDJr2L4L/sz6p8Vr63N3qdvotg83lSbcTXCnrgxg/Lx/eP4Vz1sRRwyvVkl/XYzqVFTpyqy+GNrvor7X7X6X3PHrHT7nVLyK1tIJLi5lO1Io1JZj7CvefhP8I7jSme+u7X7TrC8rFGwc26kdSP72c19P2f7PvhH4KzWf9g6azXcsGyTVbuQyzysMbsZ4Qeygda53wn8MbLwXrGqajbXVxM91nCSnhBknGe5z3P8A9evmavE0cNVap0r27/5L/M+Izl0M6wOJwlTFSoWS5VGF3Uu9YuV7QVvJ32v0eHc/DLxTa2i3UuiXQt2UP5gXIAPTvWX/AMIzqvH+gT8/7Br6619XbwayodrC3j+ZhxjaMj8s186/ETUvF1hNpY8M2cV1G8pW48zGR02g5PA68+1dNXi7FU5KPso6rz/zPyjB+GOEzDFwwlLE8jlfWcoxirJvWVtNrLzscta+CdevGYW+k3UxXqI4ycc4qnqOh3+jxySX1q9nHGdrtPhAD6ZNfTvwwVmmvmb5U2JuC4xnk1518T/B9t42j1LS7ySSBGuTIHixkENkHn/PNS+MMSqcZulHV+f+Zhg/D7KZ16SxmJnGk5JSaSbSvq0rannPh/wDrvihlGmWDXKsnmB1ZQpXsQc4Iqe8+GviDT7p7e4s1imT7ymVeP1r2r4KaPB4Xkg0q2eR4ILQxq0hyTgg5P1NcR8evFfiTwz4/s7bSND+3212qNJKEZ+TwRkcLxzk1MuLMbOn7SnCK1t1/wAz18D4XZfmeLlhcFWlLWXK5yjC8Y3d3dWTaV7XMI/BTxNHpq38sVrDbMu9WacZIxnoK5vU/DLaLNBFf6lp9nJMcRrNPtLfpX1lcIf+EBG8kt9jHcHGQOK+fvGnwx0rx1d2FzqBnR7XgeS4UOpOSDxXPX4qx9OUbcqTXb/gl5bwHwy8XCGZ1KsKTTu42lK9nbSy62Cx+AfiPUNOhvYbnT2ikzgea24Yz1+X2rBb4a6qCQZbb/vs/wCFfS/w7Il8NGIceVI6bSeMcH/GvC/ipd+JdNsi3he3jnuftRWQYBwvPQE/T9ampxRmMYQlFx18v+CRg/DzKcwxFLDU5cjm7c058sV6u2iM7QfgvrniK4aC2nsUkVd582VgMZx/dqpN8L9Qt5jG91ajYSrnLcEHHHHNezfB+a8+2Qm+RIb17NftEcfKh+Nw/PNeefGDwvrPiKO5stG1I6XPHes7srFNyjdxleeuD+FZS4pzJ04y5oq7fQvB+H+R1sVTw1ep7OLlZzcm4q3XTddrd+2pW0b4F6nrmn3d1BqVnGLf+F1f5jtz2HpWJN8OWtbeS4m1OGGCNS7MyEBVAySefrXvPwXtZrTRXtLu5N3cIEjllPBkOwBmx71wurafDqFve2Fwu+2lEkMi+qnIIz9KzqcT5nGEJKotb/ZRjLgzIqdSKlBuN7NqUtUnurtdNVe3mcB4T8C2XjYxnSNeguImYoZBExwwGSMZzWt4h+C17oF0ts2qW1xI0YcFY2C89ua6f4O+B9N8C6pa2umiUpJO0zvK+5iduPTpgDpXb/EhfL1S1BXB8onLc96FxNmfspVFUvZ9Yx/yO3MuDeGViKv9nU5Oin7rk2pW80nb+umx8z+NNNHgW1gudRlDQzNsVoVZsNjODxxXe+FfgdqHizw+msRajb28DruSKRGMhGM8jse1W77xf4f/AOEgi8P3V1C2oyYZYHXIzjIGcYycdK9n+Gw3aDdRgbMXGM+xUdq1o8UZlVkoyklp2RpU4GyTD4ehCrg6kKkk5c0py5ZxfwuMbLTfXmadj52b4ZXe07LyFjjjIYVq6B8FL7W5XVNRtU2DJEitjvxx9KsfFLWNb8N6TPNoFh/aN0tz5ZUIZMJk5YKDk9APxr0j4L3V3faLDc39obTU5o1M8OThFxyAPqazo8TZpOSUpq3+FGa8O8tjg6eYygvZzk4pe0fNdK7vG90vP/NX8W1DwDHo9nPeX2qxQ2kCFpJPKPGPxrR+Fnw70z4l7prPXVa0VG3Mts24N0xyRg5Oea7PxFpdpqQ1DT7qIXFnIzRvHIPvLnoa3Pgb4d03wjc3OnaXB9nt3gL4DMxY7gckkk1lS4lzOpNQnV6/yx/yNcNwlwssG1Uoz+s865fefJyW1vrfmvt0scHrXwfg0TW5bafUftEcYViYotmQR7k4rH8L+HfC/jDVpLDTtXMpWdI5fKwzRDOOM9e9et+PLUx+IrjzAGSVQw+nSuB+HPw10TwT4hFxp4lVrq4jDGSQsEXcDtHt+vvXNUz/ADJ1Xeu9HZWtbf0OrCcL8MRw2JWJpNVVb2aWsXd2lzNu602t1F8QfCHS9I1a5sY7y7kELACVtoJ4z0x71R/4VvpgjZfNuC2Mh8gEfhiu9+LC6gup62dPCLfmPNt5n3d2z5c/jXA/Db/hJv7BkHirZ9u81tm3Zu8vjG7b8vXNY1M8zROVsQ9H5f5BHg3KZYOrjVCkuSSjyNvnd76xj1S6u+h1198HfDul+ENN1JEuZ7qQrvaSX5W3ZzkAV5xrHw/1T/hIrT+zGs00T5TOs5YyjBO4DHXIx1PWvoLVoQ3wxsSGY7VjcEdOpzn868L0/wCK1jf+PZfC6Ws6zoWQTEDaWUEkY64wDRiM0zFzTVaWye7Pbyfh2kpVquAy+nVjTptz5oRkox0vL3uq0ae/rqeoaT8O/Dd14RFzDpEc+o2+Tu3EYwT1559efauRuvDumXCmVrKJ3x97GM85Nes+BYTceEruIsAjvIvuDjqTXhHxL8Iar4x0uyg0vVH0xo5d8mCVEgxxyPT0964cXicTWpwUqsvei1uzHLsmy3EYmjQrclGnLebhdRst2krvt+bNVdEsFb5bKEcf3OOmP5V418Wfhf8A8IxDBrmmRTNpd3I4mjxlbZ88AEfwnnGe4Ir2vT4ZLXT7eCaZp5Y0CNK/ViBgmvQPC8WmXXgu8j1QWv8AZyl5Lpr4KIURSGLMW4wuM5PSvhsFj62GxPM5OS6q71PWwdOFGrKFJK2uytfzPlz4Q/s6+KPixNaXcNs1j4defy7jUZGCsEH3jGp++e3pnvX3j8N/hN4d+FugjS9Fso0DqoubmRQ0tywGN0h7k+nTmvBP2Vv2iIfFfiXVfDs6x2ehzzFfD80pCvdMmfNOP7rcFf8AgXtX1YrdvyrPOsbjKlX2Ndci0fKn37+f5H1+Gpr2am479/udu+umnXQ+UP2ovhNfeG2tvE3hrxHeaDp80q21xp1vFE0aMQdrpuUkA4II+h9q8MTUPGkNuYU8e6l5W3bte0tm4/749zX378QvBNp8RPCt5ol3I0SzbXjlT70cikFW98HHHpXwz4k8P3/hfV7/AEfUE8jULVtjjt/ssPYjkV9Tw5Uw+Kw/sqsU6ke6V7evXz+R+UcW18xynEqthZctGa6KPxLdarqrNfPsc7E3i+2kL2/je4kkUYK3NhBKv4gAfzrQi8U/EK0ZJIfEOjtLGQyltGwCR64l/lXc+MfEHhPVPC+kWeiaUbLUrdh5shi2lRjDAt/Hk81xfNenl0KGZUPb18F7F3kuWainZNpPTo1qv1Wr+UxWdZhg63s6WJhVVk7xjFrVJ21ino9H+j0U+vfEj4la40Dyz+FHeEEbf7MljDAnPOJD+lVYfiV49hVjP4d8OXUmc74byaIHj0Kn+dP+po9ga755Tgam9JfivyZiuKMwbvNRk/OK/Sx1PhX9oSbw/B9q8QeBdUSaN8ltIvIbhNuPvEMFYkc8V7r8LdLt/Fuk2vimaxube0vAZrSz1CELKEJO15Fyeo6D3zXydqI1c6pZmxkhWyHNwrgFuvuM9PSu7+AvxG8ZfGb4+PZ6rrUs/hrwnBJNFawKsSPJtEKGTaAZD8zfezjFfQ18lw1CipUIOCh32em8e6v+h91ldR46lSqVqtGbnB1LUpNunaXLyVU/hm9Gld6X7K/1T4o8JaP400mTTdbsIb+zcj5JOq46FWGCD9K+cPiP+yKNPtrrUvCurjyIl3nTtRzuwByFlHU56AgdetfUxz0xg1xnxG1o29nHpcY+e4/eSt6IDwPxNec8ZUwcHOL+R7DqunFs+V/hb8Lbm18S2t5r9vFA0co+y2c0ozJICPmIHVRzX0Z8TrdbnUIbaceajWu2T0bJOa8o1n4Yr4m+IGha4NRuIHtHjH2dDjeVcsOe2ScH2r1v4kZTWrZCOVtlBOc55Oea8PFYupjIyq1Hrp6I3xyw0aFGrhq/POSTkuVx5JX2T+1prdHBeGfC+m+GY0t7G2EcLTB2DMWJOR3Oa9C+JWm2RGmyLZQR5DniFRjOPavGfFFr4ym8aaNLo9xFFocbIblcDP3zuzkZ+7jGK95+JVt/xLbOTPCPg7uvI4/lWFJyjRm1LsTmGFlKlDGYivGtOsuZ+85Si72tO+0tL7s+b/FGj+KZPiFp8mnWdq2gjYJf3aD5c/Puzzn0xXsPgXwrod9fX63Wm2szG1barx5ycHkenSsodq7H4axhr3USWAK2+MHoc5608Pi67qRiptfNnFiquGzCOHpSwtKHso8t4wScv7031l5nkep6h4U0G9sbG+FpbXM/EMbJ1ycc13vgnw7pt54igjl0y0uIthBSSNcAev1rh/EHw50TxRrFjqWoQNLc2ZATY5CuAcgMO4zXqvw3tUN/PdMCTb7VXjj5uOvrTpYqvOpD97Jv1Yq2ByWNHDfUoP2jT9opRiop305La2tvfy+XmHxLfQfBMOp393pUcsFvOUEcEYzy3A6jirXwrh0Dxk2lahaaTEba6Yho7lOwznIGfTtW74ltbfUNR1OC5hjuIJJ5A8cihlPzHqDwa0PANpFZeItNgtolhhTcqxxgKFAU9AKqONxHOoe1lv8AzPv6mX1bJ3hFT+qr6xz359Lclvh5bb31vcf488O6Rpd9a2tvptrbwLASQkIAOW/P860fh74d01oLi5k0qzlQEqzvGpbpkADH0rn/ANpXwbP4y0exsrS+NhcNlnbOfMA6K2Occ5/Cuk+CunTaL4VjsZLl76eB0ieZzgthF+aun2tR4pp1H97O15Zl0MPDEwqRdVyadPk1jFJWlzbNN6W3/G3kWs+KvDGh+P8AS/DU2ntLJdXS7GSIeWu58Ddz3/GvoZvCOiwsVh0Ow2nB+aBT2xXm0/h3TpviHbzS2dtNcWt9iGaSMFkG/sxGRXr8zSrMSoyPoK+C4szOtg8sjP22IivaJN0NZrSW6bty3387HtZfhMpr+zjhcNFVIwtN1LOMpX0cbLTTp/w7yo/C+m28jPFo+nxuV258lenQjH0qK48NaXdJFHLptqUh+5H5K4X6DFaxM7c8Y+gqMktyR1PNfzLxhnmLl7FUK+Njq/8AeG43tonCzW13fTr0Pssvy/DpSUqVL/txL8TGbwfor53aXaHnJ/crz+lPj8J6PHNLKmmWiySqUkYQqCynqDx0rWor83/trNLOP1qpZ/35f5+R7P8AZ2Cvf2Mb/wCFf5GJceC9Cu12zaTaSdeTEueoPp7VSb4Y+FmznQ7Pn/pmK6ikau2jxNnuHXLSx9aK8qk1/wC3HPUybLKz5qmGg35wi/0Ocb4d+G5GZm0ezLMMMRGBnjFV/wDhVfhT/oC2v/fNdXxRxXVDi7iKmrQzGsv+4s/8zKWQ5TPWWEpv/tyP+Ryn/Cq/Cn/QFtf++aP+FV+FP+gLa/lXV8UcVp/rlxL/ANDKt/4Nn/8AJEf6vZP/ANAdP/wCP+RHa28dnaw28KrHDCgjRF6KoGAKkzRxRxXylatUxFSVatJylJ3bbu23u2+rPchCNOKhBWS2QZozRxRxWJYZozRxRxQAZozRxRxQAZozRxRxQAZozRxRxQAZozRxRxQAZozRxRxQAZozRxRxQAZozRxRxQAkkqQoXdgi+prn9Q1p7jMcOY4+me5qnd30t7Jukb6KOgqCvqcLgIUPfnrL8jyauIc9I6ISloor1TkCiiigAooooAKKKKACiiigBKctNpy1LAXPtRn2o59KOfSkAZ9qM+1HPpRz6UAGfajPtRz6Uc+lABn2o/Cjn0o59KAPHfjb+zTonxiul1VLttE19UEZvEjDxzKB8okXIPHTI5x614lbfsIeJW1FkuPFGkRWA6XEUcryHj+4QO/+1X2fz6UZ74r9IynxD4kyXCLA4TEfu4q0VKMZcq8m1ey6J3S6IwlRhN8zR8//AA7/AGFfCdnMkniDU73XZYiWdYh9ngb0XHLe/WvpXwv4D8O+C7OO20PRbLS4kGP9GgVSeMZLYyTjuau6FbmGx3HrId34dBWjX5nxJxdnfEFaUcwxc6kV9m9o+fuxtH8D28Lh6dKCaWrDFFFFfCncOhiMpPO0ZqX7Og6vkd8nFQKrSE7R071KLUsvLAfTmv1vhfBTxWDvQyT61JN3qSnKMPTeMNPW/wCR89jqip1LTxPIuySv+rMnxYqf8IxqJT5jtXOOe4r5t8eeOtd8MeINIs9M0dr+C6P7xlBJPIGARwDg5ya+lfFECL4Z1LBz+7B6+hFeUYHev6g4dp1KOVUI4ihClL3vcptOC9+VrNOSbtq9Xrc+Fq43C4PNPb4ij9Ygo2tNtXbjZN2s9HqvT5lqH4a+EvF/hfxBe6z4b0vUr+MZW6ntlMwyBn58Z7V5s37PPw/1TUId3huFDJIqlYZHRTk46A17f4RDN4T8RjJ2mPgD12nmvGfh7o/jKD4oTz6rerNo0sy+TH5nyj5wV2gfdwOp9q+zVatCMOSo46d2up5+Cw8sRQq1frMabpxuk205625Y92a3xA/ZY+GGhyWn2Pw55ZYOzp9qlI4wB1avMvhD4R8C+KPEF7ZnwJb2wtbhFD3W6UMpYjBDdDx0r6j+KTFrvTxtONj/ADHoeRXIaRbxjVLVVRV3Tpu2jGfmrXEYzEe2lB1JdOrLp5lSp0cRQr03Oc+XklztclneWi0lzLTXbodP458I6L4f0OGDStH07SoJZDG8djbpDuXbjnaBmuB+D/w30vwZ4ggh04S/6TOHkaV8nCgnFejfGnV4tD8Px3cysYbfzZn8sZbaq5wPwrzr4H+Prfx/qlne2ltNbeXcNEVlx/cJyCOowazxHM8TfpdG9OObfUMRVoOX1Vygqln7rlvFNX177dr9D0D406jBoul22pXTYggWVnCjJwACeK8q8GeOLDx5o8t7YJMiRuYnjmUKwI57EjkH1r134sQxXUGnRSBZFfzFaJhkMpArznS9FsdFs/smn2kNnAWOI4UCjJ78VhjLe1l3/wCAedKpgFhKsKlOTxDlHllf3VG2qa6tv+u/sXiJWi8EsrvtkW3jUyKM46ZH0PSvKug/CvVvFshs/CdwjL5zrEkZZunOATXzn478eX3hPVtHtLTRpdSjvH2vIhPyjIGBgdeSefStMZHmqRS7DwuW4nNsXHCYSN5tN2bS2Tb1bS2Xc9u+GPzS6iM4O1D/ADry74ya5rPhu01K80qwN5qH2ra0e0vtBPLYHXt+dejfDW4xqF1EY2bzYlOR/Dg55/OsXxMvl+ItRGd379jms5NfV4PszDB4inhatHEVaaqRjK7i9pLs7dx3wRvr3Vfsl3f2/wBjvJbIvLDyMMcdj0+hrQ+IyKPERIwcwqenTkip/hr/AMhyf1+ztj8xXD/tHeN9Q8GaxZyWGjvqbTBUdoycIPfAJyc8fStLc2FVu524XA1s7xSwuCppSqSfLG6SW8rXk9klpd3+Z7BcMknglJHjEkYtAQj8c7ev4GvAPiVq2u6N4Zefw/afa73eqthN7Kp6sF79vzr3mGaS9+G0EzwG0lewVzCx5T5RxXmB+7Ri3yyg/I56NeOAxlKtVpKooNNxl8MrPZ26f1qtDrfgHealqHgZbnV4Ps187q00IGMHHp2OO1YXiCMxa5fKUMf71iFK44Jz0rsvhcQbPUlz/wAtUP8A46a8t+O1/rtjJqMvhmFZ77zUH3QxVdoBwDwTTqLnw9NrQ2hR/tbFwpUuSl7Wel3ywjzPvraK+eh2fgCby/FEAJb94jLx3OM8/lWZ40uINN17UpLmVLeITEl5DtAz7mqnwjv9SkuNAn1eCO31KRcTxq3AYqf847VW+PHga38dX11ptzPJbDfHOkkfUELjp3HNY2XsLN7SM8PhcPHFrC46ry01PllOPvpJaNxt8S7W3Wp3XwqkWS4vZFKuhVCGXByCT3rzT4naHqmrafrGn6Pef2dfecwSXcRjD5xkcjI7j1rufglpkfh23OlQyNJHDaxoGkOWYKcZ/WqHiiLyfEmpr/03Y/nzTnpQg10bM4YhYDEQxGFal7Od4uS0dndXi7721XyMz4K6bqWkSaNa6rdfb9QjVvMl5O47ScZPXGQMmut+JEwbVLOLHzRwZPpknPFZvgmRY/E9kWIAJYfMcdVNaPxKTZqlu2wKWh6596E28NJ+ZhiMRLFOpiJpJzk5Oysrt30S2XZHl8/w/wBDuPFEfiCS0DanHgq+443Do2OmR617J8L5B9h1GM8ATK2emMrj+leC+B/EXinVvEms22taUtlp0LH7PMAQT82AM/xAjnI/rx7r8Lxvh1MdRvj/AJGnhbxrxTf9WPWzSljsLi6eEx1ZVHCEVG0+eKi1dRT2Vr7LZ+RyGvQC11vUIQSQszDJ7j1NdR8Ow481hE7RHIZh0AyOB75wa4v4reII/C0+v6tNDJPHbuXMcYyxzgD8OevYc10XwB8WDxp4MXV4LaS1ikuHTY/zEEYz07EDinQpv27fS7OKjleLlhpZkqf7mM+Ry0tzWvbe+3lbzOE+LXhu/wDFdpqdhp2pNp9w1zkTAkbgD90kdvp6V0nwQ0u58PXWl6fe3r39zFbyRtcSE5Y4yOvp/SjXNqa1fgfKvnvgZ960vAv/ACNljxk/P/6AaxpyarRXn+olmmJlg45Y2vZRm57K/M1b4rXtbpe34WPi9NF4dkm1WQM8AtzK6RqS2V6/UmvPfhj8RLbx5EL61tpbU210iPHNj1BBBHB4r1j4n/vJLOF1BQbznA53AcfpXCWNna6WqLbQxwRq4cpGoAPIJ6VWI5Y1Zd7le2wEMJWpVKLddyi4z5rKK+0nHrfv/lr1vxGXy/FEp6BokbP4GuG0rxNpWuXNzbWN/BdzW5xLHE4Yr26fXNd98Sl8zWYJDyktspHHua8r8K/DfRfBmo3t9pySie64YyPu2rnO1fbPrUV1H2k77k0oZfKjiZYqclVVvZqKTi3f3uZvVabW/wCAez3eT8LoCdrkKhB9Bv4rzWPRbCLUpL9LOFb112NcCMByvHBbGccD8q9OeI/8Kt5OSLdW7dN44rwfXvihaaD42sfDklncSTXGz98uNo3Zxx36dq1xEZScbfyo1weBx+YVJUcvi5SUG5JO3uLV3u1dbadex7x8Pvm8M3gkUmPzmAXqDkCvPpFKyOGHIY5HvmvSvhqB/wAI+52knzm56A9K81unZpJ2Ay5dzg+uTRXX7mmeTU+CBQmxG75IUA5LdgPU14T428dz/F6afwrpV1IvgWyuN2o3EJ2jU5wRiJWHWJepPQn8K5z4g/EPxle6xdeA790srvV5QGuI9qtb23O5Vx13KOCeevqK6nR9JtdC023sLGFYbaFdqIo/U+pPU/WpyvJ/Y1ni63f3V5d/8vv7FcU1p8Lv6pCrGdaSVpQfNFRaV2nbV9F2afZFSbw3a/bLG5iX7K1lgQmFigj2nK4xjoa6ebxLrF9amCfWtRubdnEmyS7dl3D+Lr1qfwjqVho/ifT73VbT7ZYQsxkixu5IwrY74JzipfG2qabrXii7vtHtTZ2EwTbGy7dzAYZ9o6Z449s969P2zWZfVVhnyuHP7XTl5ua3Jvfmt722x+aYnMMbjsupfWca5Ki+SFNt3jFrmbXTlvp+uyLfgX4ka58P9eXU7C5kuA5AubW5kZkuFHY5PBHOGr0745Q6f8RPDemeOdLb7G0NqBLFMqhplZhhcg/eU5x65rwvPtSyXDrb+W00ggUl/LLnZn129M+9c+YZZWxGJoYrB1VSlCSc3y83PDrDdWv/ADbozwWbSp4Stl9eDqQmvdV7cs76SW733Wz++8cmdh2cN27Vi6DDqkd3dm/kR4zJ+62AD5ec8Dp24PPBrVs76K+j3wyLIucfKwPP4fhVj8K95xVRxmpbdno/XuTRxuIyvD4zLKuHjetyqTqQ/eU+SXN7jdnBvaWmqttYveH9L/tzXLHTjcJai6lEZmfoo6/nxx9a2fiJ4Ni8Ea9HYQ3v26OSEShmADryRggfTIrlmXPUVFd3kVjbzXV1N5cMSF5ZZSTgAdTXnyweNq5lSrwxFqKi4unyr3pN6S5t1btt+J58K1BYSdD2N6rkmp3d0v5eXZ3+/wDAwfHni6Lwd4fmuyQbuTMVtHjJZyOv0HX8K+lv2Xfh5pfww+Gdov263l8R66i6lql5u2sqkZSL5umwNjn+JmPpXzd8Dfhld/tEfFa38QahbvF4F0WYE+cOLplwViUdyxGW9Bx1wK9o8YfErTdB+IUXh17aZpruY7XRQUQM7KvfkcfpX1HEeZO8MNR1S3+R+scJ8MYvA4N4bDUnPEVE6lRL7MYq9v8At1PXzbt0PpSxuI7pd8Uga1OFhOQdwH8Xrz/SvJvEd1Lfa9eyynLeaUHsAcAVqfDrzG8SKFJCeU5bAyMen54rzj4zWviaT7VH4YkWO8W+Jk6A7PmyBn3218JWqOvSi3pqezg8Osyr0sO6kaam7c03aK827aI7Hw/IkevWDyjKLMpPOPxrf+JeRq1oDyRD97PXk81y/gCC7mutGi1Ixte4Xzyg+UuF5x7ZFdP8Stw1KyD43C3wSB7nNZRVsPP1PPnH2cZwunZ2utn5ry7HIjgqfQg/rXo3xGz/AGFbspG0umQT04yDXhGg/E7TPEPjC78PwQ3C3Fux/eMo2vtIDAf/AF694+JLbdGtkVPl8xTnsBjAFVRi40ql+yO/FZbi8sbo4ym4ScVJJ/yy2fz/AK1PnnxJ4f8AF95470+807VUh0KMp5sG4jAB+YEY+bP9a9x+GIZtQvwQCrQAc+ua4yu5+F6jztRfdgqq8e2DzUYZ81aKZeIzKrj44ejUhGKpR5U4xUW13k18T8/1vfhnIj37iBtJyc8Dn+Vdp8MV33lywZtpVflBG045Bryr4heGbnxf4bu9OtL02M0j7llwcEBs4OOxr0H4B+GZvD3hlLOW+e7u7XCM7j5W44Prx0owsU6id9QpYXC/Uo4pYhe153H2fK78tr8/Ntvpbc434rf23HZ61/YChtUE7bBkZ+/zjPGcZ61d+B51uX+xz4gGzVP3hfbjdjDbenGcY/StLWWDazfkdPtD9P8AeNangEA+KrTP9yTH/fNRB3qpef6ijmC+pLL/AGMP4nPz2/ebW5eb+Xra25q/E1EFxYMD87K2Qe2MVf8AhmhOk3bA8/acD0+6Kxfi1q1rptxpz3s0FohVgJZJAobLYA578Gtr4Ytu0i7xgqZ8hvX5RXfDXGM5OSSq87WjvZ9Ha1/u6nONC0/j1liUsft247VJwA2SeO1emXMjrL8oyMema8dufHFhpPxwsdDZ5vt19cyMvljjbhup9Dg17FJdbJCu3PTvj+lfnPGmIw2FytPFY+eDvUVpwUm2+WWlo2dnv20R9PlOAxVCopzw/MpxcoqVknG9uZX800R+dKOTwP8AdqNvmYk8nrUsl1uQrtPPvUVfybxVjaeJrU6eHzKpjIJXvNSXLJ7pKTfSx+g4Cm4RblRVN9lbX7gooor4Y9UKRqWkagAzRn2o59KOfSrEGfajPtRz6Uc+lABn2oz7Uc+lHPpQAZ9qM+1HPpRz6UAGfajPtRz6Uc+lABn2oz7Uc+lHPpQAZ9qM+1HPpRz6UAGfajPtRz6Uc+lABn2oz7Uc+lHPpQAZ9qM+1HPpRz6UAGfajPtRz6Uc+lABn2oz7Uc+lHPpQBxdFFFfenzwUUUUAFFFFABRRRQAUUUUAFFFFACU5abTlqWAtFGPejHvSAKKMe9GPegAoox70Y96ACijHvRj3oAKktbf7XcJEP4jg/TvUePetvw/abUe4Yct8q/Tua5sTW9jSc+vT1NaUPaTSNZVCKqqMKBgfSnUUV8We6tNAooooGKrlT8pIb2FDRyMeVkP+9mhHMbEgA/WnNO23jav4V9dl8cmlhOXMsXVi7v3IQTXreU0rv8Aw9tzzKzxCqXo04vzb/yX6mZ4pVo/CuoZGMr/AFWvnPVtF8VzfEKxvbTU0i8PpHiW2J68HI245J45zX0V4uLSeE74k88dsfxLXlnUiv7G4WWFp5Fg1geb2XK+XntzWcpPXl0+4/NcZmFfAZjXnyQlKcXB3jzJKStdX2kuj6HceCYxL4X1xR98hhn/AIAa5PQAG1jT1P3fPTOPrXWfDj99pus27dGAIGeTlSD/AErxrQviJfx/GLT/AA6+jSCwWVP9O59Ad3TGM8da+zlFyjSa/rU8rA5ZiczUvqyT9nBzldpe7Fq71au9dlqeqfHPUptJ09by3t3vJre2mlW3TqxHIA+vTjmvPvgj4qvfGyadf3unmyl+2bFVQcOBjDDPPqPwNepfFFT9o05sDbsce/asDwbCZPE2ngJu2uWx6AKeaus08S1bqh/WsNHCzwsqCdWU4tVLu8UlrHl2d3rf/gW6L4qHcNOjIDK3mHBP0HSuQ8G2sGma9pkdpDHax/aM7YUCqM5ycfnWx8bNSuNOjE9ratd3EFm8iRD/AJaNknH5ivPvgX4p1XxRJp95rOn/AGCdbwIo2lQ6+oB574/ClWu8Q5dmi1l+KqYOrj4NeyhOMWuZXu1p7u79fW3U9M+N9xd2ei289hbC5vI0maFD/E2Bha8h+Fuva94h0c3HiCwNhOtxtTdGYyyZHO08j+te4/FJsWemrj/lq/P/AAEf5/CuBtCkd1AXH7tZFLAemRmli2vbONuxEsZRp4SrhJUIucpRaqa80UlrFdLPr/w1vTviJ83heRs8+bH0HYmvLCue304r1jx5C9z4UumVdpQxysp7AHp+tfNvxG8NeJ9cvtJk0DVBp0UMh89SxHphsAfNjB4NXjY3rK+mg8JgqWPxscPWrxoxafvTvyqyb1trrt6s9l+GzMuvyf3TC2eM9x37VxHxuvNb086tL4btvtGoCdQI2XJxxuIHGa6/4f3LWuvIGJZHi2vtP059+e3vVfxopTxRqAP95T69hWV0sOvJnJg8RHCVKWIlTjUUJJ8svhlbo12fUX4FzandW8curQrBftaL9ojXGFbNTfETD+JpgwDYjTHA9K2vhfN/yEYcD+B+nPcflXmv7QnjK98E6jJdWemtqTzSRxlQSFQbM5OATW0lzYWNurO3D4StnWKjhsJBKdWb5YpqMVe7suZ6JdLv8T2K4l/4t+z45NmOo9QBXiOpeM9G0fWrTSLu/jhv7rHlQsD82Tgc4wMnIGcZr2GS4Nx8L4ZjEITJZxsY2BG0nBIxjI714vq3gPRda8QWetXdqJr+0x5cm8gfKcrkdDg0sXbmjzdh4engYYl08051FRkvctfnW176ct97a22PY/her/Y9RbHyGVMH1ODXOePAF8VXu0AcITj12iun+GO3+y7wAc+eAW9fl4rjfiJqVvp2v6rdXcyW9vCVLySHCqAo606n+6QXn/meXyynThCCu27WXVvoiPw+0qa9pzQhWlE67Q/T8aX44+KdP8H38up6g0iW6xRqAi7mYnIAHvWX4Z1201Saw1DT7mG6gMylZUbK53AV0Pxj0Gx1+/S1v4I7q2mtkJSQcEgnBrnhb2MlLujpwsKNDERhmMJckZLnitJ2vqlfZ+v4Dfg/r1prt1BfWcge3urcmNmBGRkZGPXt+FYXxmsdV1CTXLfRLpbLUnKmOZu3CkjOOMjIz2zXQfC3TLbTdXt7S2jjt7eCEiONRgAAdBR46Xb4qvcfxbG6/wCyKt/7smv5io4inhcQsThY3jGfNFTSlondKS2ellLozmvg7Yatp40WDXLkX2oI+ZZVGe5x25wMc13PxPb/AImVkM8CE9v9qsnwT5Z8S2olBOchcD+LGRmtP4mD/icWh3ZzBn6fMaad8LJ+ZjicRLFSq4iaSc5NtRVkru9klsuyPN7nxjo1nr0WjT6jDFqcoyluTgn0GfU9h3r1b4Xf6nVD0G9Bn8DXjOoeAvD974tttbuIQNUjIZP3mAzDodueSP8ACvafhb/x6akc/wDLVBj/AICaWEt7eNv60OvEQy+P1d4FzcnD95zJW59b8tt49r6nKeMI0bxJqUZ+dTJg7u/ArqvhrAsOlbI1SGCN2zggAjjt2rgPiT4k0/wzqOsajqE/kWkdwV3YLZPAAAHXmvQfhPqFtrXgmHUrdhLY3IZ4yVILLz2Na4eLddvpqYU8LiVT+tOEvZOTXNZ8vNva+17dN7HiPxd8P6/4vZToWqnTXF20krLIyblJODuXnj0716L8NbeWHXtLimk8+eKJt8mMb2EZBPtk1kOQzuQMKWJH510fw8/5GqHp/qZf5Vy0ZOVWKfcueZVsRhaGAmo8lJyatFKV5au8t3tp/wAMbHxOUeTYMcgmR1+uFHPvXhOt+CNX1D4gWOuw6zJBp8CAPZjPzYzkYzg5yOor3H4oKRNp7EnbhgBn6Z/pXDNjnFXipcteQ8LmWIyuvUqYZpOcZQd0n7slZ73189ztfiErSWehzscloSpI5HRTmvObLxLpepalc6fa6hbz3ttnzYY5AWXHHIFek+Mow3g7QXYAsu1cr0AMf/1hXkGhfDjRvDviC91q0SUXdzu3BnJVdxycD3pYlR9o2+qX5BRhgJU67xk5Rmor2fKk05dpN7K3b/gP2uRh/wAKuc7htMKhef8AbHH1rzaSzhkuEmeFGmThXKjcv0NeiTK9p8Lik3DMFKc5yGfIrgmp4p/B6I86pKUWrO2n5npvw9x/wizc7f3kuW/rXl7SKil2YBcE7jwMetepeAIVg8MeahJaQyMw68jgDH0H614z4q8Px+LPD95pc8skCXS4LxHBU5BH6gcd+laYj+HSv2OinClOpRhXlywbSbtey0u7dbLW3XY80+MnwPl+JGq2HiTw/qkem69aoiK8g/dSqpJU5AyGGcdwRisnRfhx8ZriGKRvBlpq8Uj+X9osr+FRnOCSC2Rzz6Yr1rwT4Ti8E+H7fS4rmS6WMs3mScE5OeB2Fex/DR92k3SqCCs3JzwTgfrXdgcZPmVGSUora9/0a/EeNoYLEV3hpJVqUG1CTTi3G+j3ur72vofE02oeNdMvY7TU/h5rUMzM6MLePzMFeD0GBzxyR1ptxrniexurqG6+H/iKJ4XaPatqz/MIxIQWA2j5Tn6V9TeIsx69qYz/AMvD98dzXpU008fgWUmbcTaHoeNuOAK7KOPVRyUqa07N/wDBPFjk+V1JSvQt6Sl/mfAx8eXaxxSHwh4j8qZd8cgsWwwx2/xqBvHkOsQy2sHh7X7ydlybe3sHZtpHDcdM5r3zxJ8TtM8LeINP0m9a4+0XmAHjXcqZOAW5zyfTNet/De6aG8mID4bAXYcDIGcH8KinmMKjUJ0tH/e/4B1vhuhgfq+Lnh501P3oS5mr8r3Xo7fg+x8N6X4ig8JWrifw14iskYNNvubFx8vQHkDgnirNr8XNKvJ/Kh0/VpHClmWOyZiuOuQO1faHxGZh4olJZm3wRn5j7EV574d8G6T4V1C8vdMtfs1zdPvkZWJ5znjJ4GT0FZ/2hRoXpRpWS21/4B0Y7CZbm9fE47NZVJ4idmndPmez5m7WtFK1k9rWW586XPxe8P20LO325nD7PKNo6tu9OePXjPasuPSPF/x01CHTtO0i60Lwysitc6heqUDKOnXG7pwq55xmv0G8RQw6l4DaWW0hZ2VJ9vlghHyDuGe/v1615RNrVnHfx2Ut5Cl5INyQM43kc9B3rbEZj7Br2MPe3u3f8LI5cHlWCwNX2uEouU0rpt83L52SS07vbc7z4JeGLPwb4Ds9F09NunWgaMbh8zNjLSH1LHJNcTf6ZZXWpi8e2ilniZvJnkQF0BPY4yK9W8G2psfDRnyWeWMuFB7AHGPevDPiB4uPgvw7PqgtHvXVgBGpxyT1JwcAV5GJ55Rp3d2z2MPQxWOxFLDYW7q1HyrW13LS17re9tXbuem/DeESeIHZuiQFh+YFcF8XvG9r4AuL6/vYZZg96Ylji6ljuPf2Bro/gL4g/wCEsW21b7PJZPNbMfIk653bT256ZpnjzS7XUtd1K3vLeO5hM27ZKoYZ4IODWbSjh483c3o0qOXY2NHNKTlGnNqcU7N2dmlJX/D7+o74YX0PiLU9GvrcEQTx/aEEgwcbdwBH41v/ABMOdZth/wBMOnpyaz/h6iw+JbJI1VEWN1CqAABtOAB9Kt/E1iuuIcci3BwO/Jpq31WVu55dRwlGcqStHmdk3dpdFfrZdepxdjoen2+pveQWUEV5cMolnSMK7jPdgMmvVPiUNujwAH5VmXjPfB596+ffh18Q9R8WeIdQs7zRZNOjtHUpMSdpw+NpyBz349K+gviYjNpNs/YTcjHcg4p0ouNKrfsj1s0wGNyyvPC5h/ESj9pS0avHVN7Lp0PBfib4i17w3o8NxoOmnUJmlCSYQybF9do5POB+NewfBuSe60m7vLuL7NctBH5kXXY20kjP1rj/AMM13/w0CpY6lKRuw3IB54XpUYVr2iVtrmCxlGphaOFjQipwcm6mvNK+yfS0en/D38P+InxKtfh7DZST2kt2bp2AEZAAAwSc/iOK9p+D94mqabJMiExTbJkZhhhuUcfka8+v9Ns9WjVbu2huI1beqzIG2/mK9H+Fu1Y71Q4zvUeV04x94flinhOX2sUtynXwE8Lh6VGi414uXPPmupJ/ClHpb8Tznx5r0PheDWdTuI5JIrV3YxoMscNgD+XP+FW/2fvFsHxCkGpR2z2zRI48uTDYYEDOeOxqXWIVm1C/jlUOjTOGVhkEbjwc10fwm022sby6itoIreGOIbI40CgfNnjHSpw9nWS63FRrYH6nKjKi3iHNNT5tFFLWPL1bet/8teY/aM8B2vxCv9Ps7m4mthaosiNHjnJbI/Wu/wDhPYDTvCawISYIpdkbMcnCqq5Pr0rC+Is3meJ3XskMa9fqf611Xw2XHhwcbS07ndjrz1rtpNyxck9lcqWY4qvShgalRulTcnGPROW/3/8ADHIWegadq3xYjv7m2hmurOeZ4Z2X5lOD0NenNcRMxVh09s15n4V1i2b4oS2R3G5khurlVUZCorKpJP1cV6V+4Zt24c89f/r1+ecWV8dSwtFYKrQhebbWIa5Wkul+qb6HsZXGclfFKo429zlvorvbsm0/K92MmeNlIQc9iFAqOrAaBTxgn6Zqv3Pp2r+UOMaT+txxFTE4erOSaaw/wxtteyS1vvdvTyP0DLZL2bhGEopfz7sKKKK/Pz2ApGpaRqBBS0mKMe9WIWikx70Y96AFopMe9GPegBaKTHvRj3oAWikx70Y96AFopMe9GPegBaKTHvRj3oAWikx70Y96AFopMe9GPegBaKTHvRj3oAWikx70Y96AFopMe9GPegDi6KKK+8PngooooAKKKKACiiigAooooAKKKKAEpwptOFIA4o4o4o4pAHFHFHFHFABxRxRxRxQAcUcUcUcUAPhhM0qIo5Y4rroIhbwpGv3VAArD0G182ZpiPlj4H1Nb9fN5lW5pqmun5nqYWFouT6hRRRXincFFFFACxqGkweR6etT8r92P+QqGOTy84AJ9aPNf+9j8BX65w3nuS5HgF7aUnXbbbhRpSlHsuerfTraMf8389jMLicTVfKlyrvKST+Uf1ZneMpD/AMIpelgFJCj1/iFfOHiDUfGEHjzTLfTbOGXQJNouHbGfvHfk5yCBjAFfSur2Y1jTZbOVyqSYO5RyMHNYUPgHT0UB5JpG/vb8V+v4TxQyCOFpxqzqSlFWfPFcz83yvl+63oeBTyrF4bFzrLD0qkZRlG0ruKurXWz5lumUfhiw/tO9U4JaEDLHB69h3rmbKNItdg3qDtuAp55xu6Zr0PT/AAvZaXL5tqZoZMY3rK2f503/AIRHS/MEn2bLg5++3XOc9aJeLWQ8kYqnVdr/AGY//Jnkf6rY5xSco6eb/wAjO+KytHb2EirmRTIAv4CvLf2ede8SeJPFFx/wkWlDSxbsz25AK7zhgVwSc49eAa9x1XS7fWliW8j80R528kEZ78Gqtj4ZsNNuori3iMc0edrbievUHNaT8XshlV9oqNXp9mPT/t89ijkWIpUa1GVKnNz5LTblzQ5Xry2Vve2d+hzXxKuPM12BCNpih2gH/eJz+Nc9pMiw6tYtxhZ0O0f7wr1C+0mz1OTzLq3jmk2bNzKM4FRR+H9OjVQlnEu0qwwozkHIrzK3i9lUqjnHDVP/ACX/AOSZ5suE8VKfN7SP4/5FH4oru0CF127458gseBlSP8K+ffh3b+M1vdV/4SSSOWBnH2YRgHByemB06da+n5l+0LtlPmL1w3IqNLWKP7qKvOeBiuXFeMmGqTlKlgpeV5pflF2/E96hkdWlh6+GbptVVG8nC8o8rv7krq19n3Rn+KtVx4J+0PFn7THHG6txsLDr+BHSvAPiV46uPh7punXg0me+ivJvKRxlF49Djk+gr6SaMMu0jK+h6U1reORVVkVlU7gCoIBHf61yVvGRVZQk8Dtv7/Ty9ze/4feqwPDWGo4yFfG/vacd4ax5v+3k7rvoecfDyP8AtLWrGWWCSECPzzHICChABw3vk81j/G7UNU0eTWbrSLMXuoqiPFDgnI4BOBycc8V7CqhWyODnORxQ0ayNuYbm/vNyacfGOn7LllgHe9/4n/2hzUOGY0K8KnMpRjJS5WnZpO/K/evZrQ8y/Z51jUtY0lrnWbH7BqM0I3RjKjhyOh6ZGDgmpPG13b6pr08kSM6DEbb0PLLwQPyr0hY1XOBjPJxQIVGePeol4yyadP6j7vT39ev90rF8MwxFSc6c1TUpN8qjok3dJXley23M3VGE3gGQoVOLdR+RH6189fExPFdxp9rH4TZftPm/vgArPt7Y3fr9K+mPLHllP4O69qaLeNW3BFDeuOa6K3jLSqNSWAd0tP3n3fYNcDkM8BjKWLUoVOT7M4c0X6rmVzlPg3c3LeH5IL/yxqKiN59h43lPm49iD+dcn8XvDdp4i1DVtMviwtrtVYsjbW5A5B9QRXrEcKRSNIihHb7zLwT9TTLizhvCDPEk5Ax+8UN/Otf+Iy4aVKNOWCkrdedf/InKuHcRSqRr0K6hOMuaLStZ3ura6W6Hg3gvwnYeC9Lg0uwd/JEm9nmcF2YkZY4A/QV6R8UMpd6bIo3A2rAHsSGHeutTS7SMYS2hTnPyxgc/lUtxaxXSqs6LMqjAEg3AfnS/4jFhLSj9Tk07a8y/K36meI4cxeMqVK+JxHPUm7ttPV7u+p4L+z/4q8TeIPG1/FrmmLplvCWEDiMjdzymSfm4x8wrvfiHgeJpTwN0SH9MV3EOmWlvKssVtDHIhyrLGoIP1xT7qxtr2QPcQRTuBjdJGGP5kV0vxiy6VL2f1Oad+8TqzPh94+vKrQjCjF292KfKrJJ7vrufOnwnXxxb/Ead9akik0p5D5Cx7c/eGNuOcbc5zXsXxQU/btPbH/LJh7/ez/Wumh0uztpllitYY5VOQ6xqCPxxRf6Za6oyNdwR3DIMKZFBwKuPjDljpuE8LUV+3K/1QsyyPE5jVda1Om7RVoRcY6JK9tdXbV9T5m8U/DJvEnjbTteGqyWyWpTdbquc7Wzwc8Zr3n4W3HOow8bRsfOec8jH8q2k8P6bGQVsbcHGP9Uvpj0qzaWUFiWNvDHCWADeWgGQOnalS8Yctp1IyeFqNLzj/n+osRlGaY2nh6OKrxcaMeWCta0e10lf1d2eSfELQ9P8QalrOn6hAlzaSXDBo2OO4Iweo+tej/D3SbXRfh/a2enIEt0hdY40bOOCMDP+ea0ZtLs7iVpZbWGSRuWdo1JP14qxbxpZw+VAiwxf3I1Cj8hTo+MeXU5yk8JUs79Y/wCZzR4dx0afsHiP3d3LlvLl5npe17Xtpfc8S1KK4m025jtJVgu2jZIpGGQr4IBx3waq/s46L4j0PVvL8RX/ANuld5Gi3OZCFK/3j/Kva20PT2ABsrfj/pkv+FJZ6HYafcrcW9pDDOowJEQA80qHi9lcGnLDVN/7r/8AbkbUMkx2HwdXAxlTcKjjJtx95cu3LK10nfX/AIcwvioedM+bBIk/pXg/w90DxXpOtavNr2qLfWkzZhUSFhnJOQD90YxxX09dWcN8YzcRRzeWSU3oDjP4VVfQNOkxvsbdunWJe34U63jDllSpJxwtSz/w3/P9TShkuNw+HxGGhKm1WUU243kuV392X2b9e5i61i4+GdjJu/1RiP8AMV4LpfxOl1Tx9e+GjpMkSW6t/pLN1x3xjhSOhzX0/wDZYvsq2xjT7OvKxbBtGOnFVv7D0/zvO+xW5lxjf5S5x+VZVPGHL6kr/U57W+KO/wDX/DDwvDlOlCssTFVHKHLF3lHkl/Pp8Vv5Xo+5neI/3nw7gKMpG2BvlHGBivnzxUPGTeNdKOkSRDRBt+0Btvqd27Iz0xjFfTzW8bW5gZFaA9YioK/lVdtHsmGDaQY448pccfhUVPGPBVJKTwclpb4o/wCQ8DkdbAV3XXs6l4uNpw5lqrXSvuuj6FDwDIP+EVuAu07TKQV6k7c8/pXmUbDyx3wOa9lt4Us4ykCLChOSsahQc+oFV10mzVSotYQp6jyxg/pRV8YcDUhCKwc7r+9H+v63PKlwnWlGK9qtPI+Z/DvjXX9T8f6lo97o32fS4QxiudrA8dCWPDZ7Yr3z4Yt+5vVIyNwIYZ445/pWy2h6fJgNZW5A/wCma/4VNY6fb6arC1hjgDddigZrpw/jDldOopzwtRW7cr/No9LH8PvE14VcNCFKKjGLS5tWlrLW+r/q7uzxD43eH9W8QDVrLR786feNdCTzAxXcuclcjp1B/D3r1LQ9Nu9A+EtvaX1x9uvI7DbLMf42I5Na13oOn31x589rHJLnJYryTVl7WOSya0Kj7My7TGOBjritaXjFlUOa+Gqa/wCDT/ybUX9jY94JZe5w9mpOS0967STvK17abf8AAPEbvQdO1K8tru5soLi5tzmKWRAzJ9CeldX4LmMOtR4ZuWC7FON38+BXanwvpRUr9ggwRj7gz+dFv4Z060uEmhtwkiHKsGPHf1qaPi3k6knOjVVvKP8A8keTLhnMJcilWTUdk29Otlpprqc38Ulb+1YPLRUla3yJWJOeSMEe1eNfDbS/F2mtqS+J75bwNIPIw2T3yegwDx+VfR2raHaa3cJNdoZHRSgwxAwTnoDVEeC9J5zbkk997f411VvFrIpzlKNOrr/dj/8AJnbTybMaOGxGEjGk41eW7avKPK7rldvdvs+6LVuY9U8G3KQD5zbEbc55Az/jXz1qXwv0/VvHFp4nluLhbiAKfIXGxmXOD6jr09q+kNPsYdMtfs9ugSLBBUknr9ayW8D6VsVRAwwc7lc5P1Na1fFzIqnLanVXT4Y//JiwuU5zl8pVMFWUJSi4OzesZbr4evy8mWPCjG68Hsg4xC8e/PfB/LFfP3xM8bS+B9GguI9MbUzNMIihOFGQTzwevT8a+jrHT4tNsfscCbYCCCp5Jz15rJbwPpLEfuGx0A8xsfzp1PFvIKignTq6f3Y//JCwPD9bD4qjWxVONWnH4oc8o83lzJXXc5b4Q3j311bXAhNp9osxI0Lj5kyAdvtj+lUfiLay3mra1bxTeRNICqyr1QleDXoeleHbTRbo3NqGSQqVP7wkEH2puo+GbDVbhp54iZmJLMrEE9Ov5VEvFrIfZRhGnV3/AJY9v8Zyf6t45PnhyqzuldtLy1WtvPfqeNfs3+CdX8Ia1PHq+qHUWkLSRrkkJ8pBbJ7kn9BXe/EjH/CQrn/ngv8AM11Gl+GbPR7oXFqsiSgEfNIxByO4zU+qaJZ6xIJLuFZJAuwMCQcfhTn4uZE6PJ7Oq23/ACx/+SO/MspzTN8RUxeKlD2k3d20WiS2S02/U8nRVVgQAORk/j3r0r4j4bw9bNjcDMpDA8fdNOj8HaTHj/RFc/7bE/1rVuLWK7t1gmjV4VwAhUYGBgVyrxeyalGcI0Krv5QX/t551PhXFqLUpxV/X/I+Z/iJrHizTLzSk8OafHdwyOftDMASoyMDqMDBPNe6fC1hJp9+jFVnbBaPHTK4znuM5rSTwnpCf8uMR5z8wz/OrunabbaSsq2cS26yHLhR1qKfi/k9J3WGqO1+kFf/AMn/AEPUqZDiKuHw9DkpwdPmvKPNzT5nf3u/LsttD52+Jmk69rPh1rXw/eizvBKC7K5jLIM5AYdOcflXo/7Nun6tpnhd4NfuvtWpxvjzCdx2k5A3d8AV3U3h3TZsF7KEkHP3AKs6fptvpckj2kSwGT7wQcH8KML4wZTTlF1MNUXpyv8A9uR1LLMwjlqyv917NT5+bltO9rW5rbeX42R5dq2Bq191x58nX/eNdX8MV/0rUMg4CL+BzW/ceH9PuZnmktIzK5yzYwSc5zU1jpdrpe77JClvuGDsGMioh4vZTTqc6w9R/wDgH/yR4cOFMVGfM6kbfP8AyPBfjB4K1rWPjJb6xa6y1vYWojD25LDgDJwOhznFe6fDuMJ4ZtSuQXlcn0zuxxU15plpfzebc20M8v8AfkQE/nU1rAljD5NuqwxZJCIoABJya1peMmVxquc8LU6/y9/U9rFZTmGNjRp1qkOWlHljaNtL31stX5v13ucf4Cjt/wDhJ9VuWiG+ONkRyOVDSDI/HA/Ku6aSIk/Ln32is+1022sZJXt4VhaX75QY3fWrVfnXEHibicwqRjgaMFSS0VSnCcrvffmVtrWt5nTl2RRwtLlrzbl5NpWv8iTzI/7nH+6KjHSiivy7Ns6xWcyhPEqCcb25YQhvbflSvtpfY+iw+Gp4ZNQb17tv8wooorwjrCkalpGoAOKOKOKOKsQcUcUcUcUAHFHFHFHFABxRxRxRxQAcUcUcUcUAHFHFHFHFABxRxRxRxQAcUcUcUcUAHFHFHFHFABxRxRxRxQAcUcUcUcUAHFHFHFHFAHF0UUV96fPBRRRQAUUUUAFFFFABRRRQAUUUUAJTlptOWpYC59qM+1FFIAz7UZ9qKKADPtRn2oooAM+1Jk9utLVzSbQ3V2uR+7T5m/oKipNU4uctkVGLk0kb2m2/2WzjXGGIy31NWaKK+InJzk5PdnvRjypJBRRRUFhRRRQAUUUUCCiiigAooooAKKKKBhRRRQAUUUUAFFFFABRRRQAUUUUAFFFFABRRRQAUUUUAFFFFAgooooGFFFFABRRRQAUUUUAFFFFABRRRQAUUUUAFFFFABRRRQAUUUUAFFFFABRRRQIKKKKACiiigAooooAKKKKACiiigYUUUUAFFFFABRRRQAUUUUAFFFFABRRRQAUUUUAFI1LSNQIM0Z9qKWrEJn2oz7UtFACZ9qM+1LRQAmfajPtS0UAJn2oz7UtFACZ9qM+1LRQAmfajPtS0UAJn2oz7UtFACZ9qM+1LRQAmfajPtS0UAJn2oz7UtFACZ9qM+1LRQBxVFaP8AZ8f95/zFH9nx/wB5/wAxX6X9Tqd0fOcyM6itH+z4/wC8/wCYo/s+P+8/5ij6nU7oOZGdRWj/AGfH/ef8xR/Z8f8Aef8AMUfU6ndBzIzqK0f7Pj/vP+Yo/s+P+8/5ij6nU7oOZGdRWj/Z8f8Aef8AMUf2fH/ef8xR9Tqd0HMjOorR/s+P+8/5ij+z4/7z/mKPqdTug5kZtOFXzp8f95/zFV2t1ViATWNXDypK7Y07kH40fjUpiHvSeWPeuWwyP8aPxqTyx70vlj3osBF+NH41N5I9TSGIeposBEfXNdNo9r9ns1LDDv8AMf6ViWduklzErZI3DIrrGUK2K8TM5yUY011O7Cx1chmDRTqNor57laPTG0U7aKNoocWgG0Uu0elLtFHKwG0U7aKNoo5WguNop2BRgUcrAbRTtooxT5WA2inYFJtFLlYCUU7FG0Ucr3AbRTto9KNopWAbRTto9KNop8rAbRTtoo2ihxYDaKdtFGKOVgNop20elG0U+VgNop20UbRS5WA2inbR6UbRRysBtFO2ijaKOVgNopdoo2j0pcr3ASinbRRtFHKwG0U7aKNop8jAbRTtoo2inysBtFOxRgUuVoBtFO2ijaKfKwG0U7aKNoqbANop20UmwU+VgJRTtoo2inysLjaKdtBo2ilyvYBtFO2ijaKfKwuNop20UbRS5WFxtFO2ijaPSlYBtFO2ijaKOVgNop20UbRRYBtFO2ijaKfK0A2inbRRtFPlYDaKdtFG0UuVgNop20UbR6UcjAbRTtopNoo5QuJRTsUYp8rsA2inbRRtFLlYXG0U7aPSjaKfKwG0U8qKTaKXKwuNpGp20U1uKOVoA59aOfWjFGPemAc+tHPrRj3ox70AHPrRz60Y96Me9ABz60c+tGPejHvQAc+tHPrRj3ox70AHPrRz60Y96Me9ABz60c+tGPejHvQAc+tHPrRj3ox70AHPrRz60Y96Me9ABz60c+tGPejHvQAc+tHPrRj3ox70AHPrRz60Y96Me9A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Une nécessité : Le jeu et apprendre des autres</a:t>
            </a:r>
          </a:p>
          <a:p>
            <a:pPr>
              <a:buNone/>
            </a:pPr>
            <a:r>
              <a:rPr lang="fr-FR" dirty="0" smtClean="0">
                <a:hlinkClick r:id="rId2"/>
              </a:rPr>
              <a:t>https://www.canal-u.tv/video/cerimes/s_imiter_pour_se_parler.11920</a:t>
            </a:r>
            <a:r>
              <a:rPr lang="fr-FR" dirty="0" smtClean="0"/>
              <a:t> </a:t>
            </a:r>
          </a:p>
          <a:p>
            <a:pPr>
              <a:buNone/>
            </a:pPr>
            <a:r>
              <a:rPr lang="fr-FR" dirty="0" smtClean="0"/>
              <a:t>Un constat </a:t>
            </a:r>
          </a:p>
          <a:p>
            <a:pPr fontAlgn="base"/>
            <a:r>
              <a:rPr lang="fr-FR" dirty="0" smtClean="0"/>
              <a:t>En France, L’Étude Longitudinale Française depuis l’Enfance (Elfe) 1 est la première étude française à disposer de données sur les activités physiques et sur l’usage des écrans sur un grand échantillon d’enfants vivant en France métropolitaine. Cette étude repose sur un large échantillon de la population des enfants nés en 2011 en France métropolitaine.  </a:t>
            </a:r>
          </a:p>
          <a:p>
            <a:pPr fontAlgn="base"/>
            <a:r>
              <a:rPr lang="fr-FR" dirty="0" smtClean="0"/>
              <a:t>Cette étude montre qu’environ un tiers des familles déclare que leur enfant ne réalise pas d’activités physiques à l’extérieur du domicile à 2 ans (jeux extérieurs, piscine). Plus d’un enfant sur cinq utilise fréquemment un ordinateur ou une tablette, un téléphone mobile multifonction et regarde la télévision au moins une à deux fois par semaine à 2 ans. </a:t>
            </a:r>
          </a:p>
          <a:p>
            <a:pPr>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smtClean="0"/>
              <a:t>Des conséquences sur le cerveau des enfants</a:t>
            </a:r>
          </a:p>
          <a:p>
            <a:pPr fontAlgn="base">
              <a:buNone/>
            </a:pPr>
            <a:r>
              <a:rPr lang="fr-FR" dirty="0" smtClean="0"/>
              <a:t> </a:t>
            </a:r>
          </a:p>
          <a:p>
            <a:pPr fontAlgn="base">
              <a:buNone/>
            </a:pPr>
            <a:r>
              <a:rPr lang="fr-FR" dirty="0" smtClean="0"/>
              <a:t>Selon une étude menée par les Instituts nationaux américains de la </a:t>
            </a:r>
          </a:p>
          <a:p>
            <a:pPr fontAlgn="base">
              <a:buNone/>
            </a:pPr>
            <a:r>
              <a:rPr lang="fr-FR" dirty="0" smtClean="0"/>
              <a:t>santé (NIH) le cerveau des enfants qui passent beaucoup de temps </a:t>
            </a:r>
          </a:p>
          <a:p>
            <a:pPr fontAlgn="base">
              <a:buNone/>
            </a:pPr>
            <a:r>
              <a:rPr lang="fr-FR" dirty="0" smtClean="0"/>
              <a:t>sur les écrans apparaît modifié. </a:t>
            </a:r>
          </a:p>
          <a:p>
            <a:pPr fontAlgn="base">
              <a:buNone/>
            </a:pPr>
            <a:r>
              <a:rPr lang="fr-FR" dirty="0" smtClean="0"/>
              <a:t>Les premiers résultats de cette étude menée à l’aide d’imagerie par </a:t>
            </a:r>
          </a:p>
          <a:p>
            <a:pPr fontAlgn="base">
              <a:buNone/>
            </a:pPr>
            <a:r>
              <a:rPr lang="fr-FR" dirty="0" smtClean="0"/>
              <a:t>résonance magnétique (IRM) montrent des « tracés </a:t>
            </a:r>
          </a:p>
          <a:p>
            <a:pPr fontAlgn="base">
              <a:buNone/>
            </a:pPr>
            <a:r>
              <a:rPr lang="fr-FR" dirty="0" smtClean="0"/>
              <a:t>différents » dans les cerveaux des enfants utilisant des </a:t>
            </a:r>
          </a:p>
          <a:p>
            <a:pPr fontAlgn="base">
              <a:buNone/>
            </a:pPr>
            <a:r>
              <a:rPr lang="fr-FR" dirty="0" err="1" smtClean="0"/>
              <a:t>smartphones</a:t>
            </a:r>
            <a:r>
              <a:rPr lang="fr-FR" dirty="0" smtClean="0"/>
              <a:t>, des tablettes et des jeux vidéo plus de 7 heures par jour. </a:t>
            </a:r>
          </a:p>
          <a:p>
            <a:pPr fontAlgn="base">
              <a:buNone/>
            </a:pPr>
            <a:r>
              <a:rPr lang="fr-FR" dirty="0" smtClean="0"/>
              <a:t>L’IRM a montré un amincissement prématuré du cortex, l’écorce cérébrale </a:t>
            </a:r>
          </a:p>
          <a:p>
            <a:pPr fontAlgn="base">
              <a:buNone/>
            </a:pPr>
            <a:r>
              <a:rPr lang="fr-FR" dirty="0" smtClean="0"/>
              <a:t>qui traite les informations envoyées au cerveau par les cinq sens. </a:t>
            </a:r>
          </a:p>
          <a:p>
            <a:pPr fontAlgn="base">
              <a:buNone/>
            </a:pPr>
            <a:r>
              <a:rPr lang="fr-FR" dirty="0" smtClean="0"/>
              <a:t>L’amenuisement du cortex « est considéré comme un processus de </a:t>
            </a:r>
          </a:p>
          <a:p>
            <a:pPr fontAlgn="base">
              <a:buNone/>
            </a:pPr>
            <a:r>
              <a:rPr lang="fr-FR" dirty="0" smtClean="0"/>
              <a:t>vieillissement ». </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r>
              <a:rPr lang="fr-FR" dirty="0" smtClean="0"/>
              <a:t>Une fascination </a:t>
            </a:r>
          </a:p>
          <a:p>
            <a:pPr>
              <a:buNone/>
            </a:pPr>
            <a:r>
              <a:rPr lang="fr-FR" dirty="0" smtClean="0"/>
              <a:t>Tous les écrans exercent une puissante attractivité qui entraîne une captation/fascination du </a:t>
            </a:r>
          </a:p>
          <a:p>
            <a:pPr>
              <a:buNone/>
            </a:pPr>
            <a:r>
              <a:rPr lang="fr-FR" dirty="0" smtClean="0"/>
              <a:t>regard chez le tout-petit qui semble hypnotisé. Devant la tablette, son corps est immobile, </a:t>
            </a:r>
          </a:p>
          <a:p>
            <a:pPr>
              <a:buNone/>
            </a:pPr>
            <a:r>
              <a:rPr lang="fr-FR" dirty="0" smtClean="0"/>
              <a:t>ses yeux grand-ouverts et son visage souvent inexpressif, voire figé ! L’écran le rend soudain </a:t>
            </a:r>
          </a:p>
          <a:p>
            <a:pPr>
              <a:buNone/>
            </a:pPr>
            <a:r>
              <a:rPr lang="fr-FR" dirty="0" smtClean="0">
                <a:solidFill>
                  <a:srgbClr val="FF0000"/>
                </a:solidFill>
              </a:rPr>
              <a:t>« sage comme une image » </a:t>
            </a:r>
            <a:r>
              <a:rPr lang="fr-FR" dirty="0" smtClean="0"/>
              <a:t>mais les enfants ne sont pas des images ! D’où vient ce pouvoir </a:t>
            </a:r>
          </a:p>
          <a:p>
            <a:pPr>
              <a:buNone/>
            </a:pPr>
            <a:r>
              <a:rPr lang="fr-FR" dirty="0" smtClean="0"/>
              <a:t>hypnotique ? Il s’explique aisément par le fait que, dès la naissance, </a:t>
            </a:r>
            <a:r>
              <a:rPr lang="fr-FR" dirty="0" smtClean="0">
                <a:solidFill>
                  <a:srgbClr val="FF0000"/>
                </a:solidFill>
              </a:rPr>
              <a:t>l’œil est attiré par le </a:t>
            </a:r>
          </a:p>
          <a:p>
            <a:pPr>
              <a:buNone/>
            </a:pPr>
            <a:r>
              <a:rPr lang="fr-FR" dirty="0" smtClean="0">
                <a:solidFill>
                  <a:srgbClr val="FF0000"/>
                </a:solidFill>
              </a:rPr>
              <a:t>mouvement : tout ce qui bouge est un attracteur puissant de la vision</a:t>
            </a:r>
            <a:r>
              <a:rPr lang="fr-FR" dirty="0" smtClean="0"/>
              <a:t>. Or les vidéos </a:t>
            </a:r>
          </a:p>
          <a:p>
            <a:pPr>
              <a:buNone/>
            </a:pPr>
            <a:r>
              <a:rPr lang="fr-FR" dirty="0" smtClean="0"/>
              <a:t>programmées pour les enfants « offrent » un mouvement permanent. Chez les plus petits </a:t>
            </a:r>
          </a:p>
          <a:p>
            <a:pPr>
              <a:buNone/>
            </a:pPr>
            <a:r>
              <a:rPr lang="fr-FR" dirty="0" smtClean="0"/>
              <a:t>(entre 6 et 18 mois) cette captation s’effectue au détriment de l’exploration manuelle, </a:t>
            </a:r>
          </a:p>
          <a:p>
            <a:pPr>
              <a:buNone/>
            </a:pPr>
            <a:r>
              <a:rPr lang="fr-FR" dirty="0" smtClean="0"/>
              <a:t>sensorielle, sensuelle, buccale si importante à cet âge pour mieux appréhender les objets du </a:t>
            </a:r>
          </a:p>
          <a:p>
            <a:pPr>
              <a:buNone/>
            </a:pPr>
            <a:r>
              <a:rPr lang="fr-FR" dirty="0" smtClean="0"/>
              <a:t>monde. Ils en sont en grande partie privés. Par la suite, la même surexposition ampute le </a:t>
            </a:r>
          </a:p>
          <a:p>
            <a:pPr>
              <a:buNone/>
            </a:pPr>
            <a:r>
              <a:rPr lang="fr-FR" dirty="0" smtClean="0"/>
              <a:t>besoin vital d’interaction avec les proches, rompant l’échange parent-enfant . Cette période dite de</a:t>
            </a:r>
          </a:p>
          <a:p>
            <a:pPr>
              <a:buNone/>
            </a:pPr>
            <a:r>
              <a:rPr lang="fr-FR" dirty="0" smtClean="0"/>
              <a:t>référence sociale, est essentielle à l’enfant pour </a:t>
            </a:r>
            <a:r>
              <a:rPr lang="fr-FR" dirty="0" smtClean="0">
                <a:solidFill>
                  <a:srgbClr val="FF0000"/>
                </a:solidFill>
              </a:rPr>
              <a:t>comprendre « le sens </a:t>
            </a:r>
          </a:p>
          <a:p>
            <a:pPr>
              <a:buNone/>
            </a:pPr>
            <a:r>
              <a:rPr lang="fr-FR" dirty="0" smtClean="0">
                <a:solidFill>
                  <a:srgbClr val="FF0000"/>
                </a:solidFill>
              </a:rPr>
              <a:t>du monde » dans un climat d’interaction partagée</a:t>
            </a:r>
            <a:r>
              <a:rPr lang="fr-FR" dirty="0" smtClean="0"/>
              <a:t>. L’écran vient perturber ce besoin, celui du petit enfant </a:t>
            </a:r>
          </a:p>
          <a:p>
            <a:pPr>
              <a:buNone/>
            </a:pPr>
            <a:r>
              <a:rPr lang="fr-FR" dirty="0" smtClean="0"/>
              <a:t>comme celui du parent affairé à une autre tâche ou capté lui-même par son </a:t>
            </a:r>
            <a:r>
              <a:rPr lang="fr-FR" dirty="0" err="1" smtClean="0"/>
              <a:t>smartphone</a:t>
            </a:r>
            <a:r>
              <a:rPr lang="fr-FR" dirty="0" smtClean="0"/>
              <a:t>, sa tablette, </a:t>
            </a:r>
          </a:p>
          <a:p>
            <a:pPr>
              <a:buNone/>
            </a:pPr>
            <a:r>
              <a:rPr lang="fr-FR" dirty="0" smtClean="0"/>
              <a:t>satisfait de voir l’enfant tranquille ! L’exposition aux écrans réalise ainsi une véritable privation interactive </a:t>
            </a:r>
          </a:p>
          <a:p>
            <a:pPr>
              <a:buNone/>
            </a:pPr>
            <a:r>
              <a:rPr lang="fr-FR" dirty="0" smtClean="0"/>
              <a:t>à l’âge où les enfants ont un besoin vital de ces interactions.  </a:t>
            </a:r>
          </a:p>
          <a:p>
            <a:pPr>
              <a:buNone/>
            </a:pPr>
            <a:r>
              <a:rPr lang="fr-FR" dirty="0" smtClean="0">
                <a:hlinkClick r:id="rId2"/>
              </a:rPr>
              <a:t>https://www.youtube.com/watch?v=jD4t87DcBzg</a:t>
            </a:r>
            <a:r>
              <a:rPr lang="fr-FR" dirty="0" smtClean="0"/>
              <a:t> </a:t>
            </a:r>
          </a:p>
          <a:p>
            <a:pPr>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fontAlgn="base"/>
            <a:r>
              <a:rPr lang="fr-FR" dirty="0" smtClean="0"/>
              <a:t>Une prise de conscience : </a:t>
            </a:r>
          </a:p>
          <a:p>
            <a:pPr fontAlgn="base">
              <a:buNone/>
            </a:pPr>
            <a:r>
              <a:rPr lang="fr-FR" dirty="0" smtClean="0"/>
              <a:t>Selon une autre scientifique, le Dr Kara Bagot, le </a:t>
            </a:r>
            <a:r>
              <a:rPr lang="fr-FR" dirty="0" err="1" smtClean="0"/>
              <a:t>smartphone</a:t>
            </a:r>
            <a:r>
              <a:rPr lang="fr-FR" dirty="0" smtClean="0"/>
              <a:t> peut </a:t>
            </a:r>
          </a:p>
          <a:p>
            <a:pPr fontAlgn="base">
              <a:buNone/>
            </a:pPr>
            <a:r>
              <a:rPr lang="fr-FR" dirty="0" smtClean="0"/>
              <a:t>avoir un effet </a:t>
            </a:r>
            <a:r>
              <a:rPr lang="fr-FR" dirty="0" err="1" smtClean="0"/>
              <a:t>addictif</a:t>
            </a:r>
            <a:r>
              <a:rPr lang="fr-FR" dirty="0" smtClean="0"/>
              <a:t> car le temps passé devant un écran stimule le </a:t>
            </a:r>
          </a:p>
          <a:p>
            <a:pPr fontAlgn="base">
              <a:buNone/>
            </a:pPr>
            <a:r>
              <a:rPr lang="fr-FR" dirty="0" smtClean="0"/>
              <a:t>dégagement de dopamine, l’hormone du plaisir. </a:t>
            </a:r>
          </a:p>
          <a:p>
            <a:pPr fontAlgn="base">
              <a:buNone/>
            </a:pPr>
            <a:r>
              <a:rPr lang="fr-FR" dirty="0" smtClean="0"/>
              <a:t>Pour arriver à ces résultats, son équipe a scanné le cerveau </a:t>
            </a:r>
          </a:p>
          <a:p>
            <a:pPr fontAlgn="base">
              <a:buNone/>
            </a:pPr>
            <a:r>
              <a:rPr lang="fr-FR" dirty="0" smtClean="0"/>
              <a:t>d’adolescents alors qu’ils regardaient leur fil </a:t>
            </a:r>
            <a:r>
              <a:rPr lang="fr-FR" dirty="0" err="1" smtClean="0"/>
              <a:t>Instagram</a:t>
            </a:r>
            <a:r>
              <a:rPr lang="fr-FR" dirty="0" smtClean="0"/>
              <a:t>. « Il y a donc </a:t>
            </a:r>
          </a:p>
          <a:p>
            <a:pPr fontAlgn="base">
              <a:buNone/>
            </a:pPr>
            <a:r>
              <a:rPr lang="fr-FR" dirty="0" smtClean="0"/>
              <a:t>plus de chance qu’on agisse impulsivement et qu’on utilise les </a:t>
            </a:r>
          </a:p>
          <a:p>
            <a:pPr fontAlgn="base">
              <a:buNone/>
            </a:pPr>
            <a:r>
              <a:rPr lang="fr-FR" dirty="0" smtClean="0"/>
              <a:t>réseaux sociaux de façon compulsive que, par exemple, de s’occuper </a:t>
            </a:r>
          </a:p>
          <a:p>
            <a:pPr fontAlgn="base">
              <a:buNone/>
            </a:pPr>
            <a:r>
              <a:rPr lang="fr-FR" dirty="0" smtClean="0"/>
              <a:t>de soi », explique-t-elle. </a:t>
            </a:r>
          </a:p>
          <a:p>
            <a:pPr fontAlgn="base">
              <a:buNone/>
            </a:pPr>
            <a:r>
              <a:rPr lang="fr-FR" dirty="0" smtClean="0"/>
              <a:t>Pour cette étude, le NIH a enrôlé 11 000 enfants au total, qui seront </a:t>
            </a:r>
          </a:p>
          <a:p>
            <a:pPr fontAlgn="base">
              <a:buNone/>
            </a:pPr>
            <a:r>
              <a:rPr lang="fr-FR" dirty="0" smtClean="0"/>
              <a:t>suivis pendant plusieurs années pour étudier l’impact des écrans </a:t>
            </a:r>
          </a:p>
          <a:p>
            <a:pPr fontAlgn="base">
              <a:buNone/>
            </a:pPr>
            <a:r>
              <a:rPr lang="fr-FR" dirty="0" smtClean="0"/>
              <a:t>sur leur développement intellectuel et social, et sur leur santé. Les </a:t>
            </a:r>
          </a:p>
          <a:p>
            <a:pPr fontAlgn="base">
              <a:buNone/>
            </a:pPr>
            <a:r>
              <a:rPr lang="fr-FR" dirty="0" smtClean="0"/>
              <a:t>résultats commenceront à être publiés début 2019. </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fontAlgn="base"/>
            <a:r>
              <a:rPr lang="fr-FR" dirty="0" smtClean="0"/>
              <a:t>La télévision dans la chambre </a:t>
            </a:r>
          </a:p>
          <a:p>
            <a:pPr fontAlgn="base">
              <a:buNone/>
            </a:pPr>
            <a:r>
              <a:rPr lang="fr-FR" dirty="0" smtClean="0"/>
              <a:t>Une étude menée par Linda </a:t>
            </a:r>
            <a:r>
              <a:rPr lang="fr-FR" dirty="0" err="1" smtClean="0"/>
              <a:t>Pagani</a:t>
            </a:r>
            <a:r>
              <a:rPr lang="fr-FR" dirty="0" smtClean="0"/>
              <a:t>, professeure à l’École de </a:t>
            </a:r>
          </a:p>
          <a:p>
            <a:pPr fontAlgn="base">
              <a:buNone/>
            </a:pPr>
            <a:r>
              <a:rPr lang="fr-FR" dirty="0" smtClean="0"/>
              <a:t>psychoéducation de l’Université de Montréal démontrent </a:t>
            </a:r>
          </a:p>
          <a:p>
            <a:pPr fontAlgn="base">
              <a:buNone/>
            </a:pPr>
            <a:r>
              <a:rPr lang="fr-FR" dirty="0" smtClean="0"/>
              <a:t>les </a:t>
            </a:r>
            <a:r>
              <a:rPr lang="fr-FR" dirty="0" smtClean="0"/>
              <a:t>éléments</a:t>
            </a:r>
            <a:r>
              <a:rPr lang="fr-FR" dirty="0" smtClean="0"/>
              <a:t> suivants : </a:t>
            </a:r>
          </a:p>
          <a:p>
            <a:pPr fontAlgn="base">
              <a:buNone/>
            </a:pPr>
            <a:r>
              <a:rPr lang="fr-FR" dirty="0" smtClean="0"/>
              <a:t>Les résultats ont révélé que les enfants qui possèdent une </a:t>
            </a:r>
          </a:p>
          <a:p>
            <a:pPr fontAlgn="base">
              <a:buNone/>
            </a:pPr>
            <a:r>
              <a:rPr lang="fr-FR" dirty="0" smtClean="0"/>
              <a:t>télévision dans leur chambre à l’âge de quatre ans sont </a:t>
            </a:r>
          </a:p>
          <a:p>
            <a:pPr fontAlgn="base">
              <a:buNone/>
            </a:pPr>
            <a:r>
              <a:rPr lang="fr-FR" dirty="0" smtClean="0"/>
              <a:t>davantage susceptibles d’avoir un indice de masse corporelle </a:t>
            </a:r>
          </a:p>
          <a:p>
            <a:pPr fontAlgn="base">
              <a:buNone/>
            </a:pPr>
            <a:r>
              <a:rPr lang="fr-FR" dirty="0" smtClean="0"/>
              <a:t>considérablement plus élevé, de moins bonnes habitudes </a:t>
            </a:r>
          </a:p>
          <a:p>
            <a:pPr fontAlgn="base">
              <a:buNone/>
            </a:pPr>
            <a:r>
              <a:rPr lang="fr-FR" dirty="0" smtClean="0"/>
              <a:t>alimentaires, un niveau de sociabilité plus faible et une détresse </a:t>
            </a:r>
          </a:p>
          <a:p>
            <a:pPr fontAlgn="base">
              <a:buNone/>
            </a:pPr>
            <a:r>
              <a:rPr lang="fr-FR" dirty="0" smtClean="0"/>
              <a:t>émotionnelle plus grande, ainsi que des symptômes de dépression, </a:t>
            </a:r>
          </a:p>
          <a:p>
            <a:pPr fontAlgn="base">
              <a:buNone/>
            </a:pPr>
            <a:r>
              <a:rPr lang="fr-FR" dirty="0" smtClean="0"/>
              <a:t>de victimisation, d’agression physique, et ce, au-delà des facteurs </a:t>
            </a:r>
          </a:p>
          <a:p>
            <a:pPr fontAlgn="base">
              <a:buNone/>
            </a:pPr>
            <a:r>
              <a:rPr lang="fr-FR" dirty="0" smtClean="0"/>
              <a:t>individuels et familiaux préexistants. </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fontAlgn="base"/>
            <a:r>
              <a:rPr lang="fr-FR" dirty="0" smtClean="0"/>
              <a:t>Les jeux vidéo </a:t>
            </a:r>
          </a:p>
          <a:p>
            <a:pPr fontAlgn="base">
              <a:buNone/>
            </a:pPr>
            <a:r>
              <a:rPr lang="fr-FR" dirty="0" smtClean="0">
                <a:hlinkClick r:id="rId2"/>
              </a:rPr>
              <a:t>https://www.francetvinfo.fr/replay-radio/jeux-video/ecrans-quels-</a:t>
            </a:r>
          </a:p>
          <a:p>
            <a:pPr fontAlgn="base">
              <a:buNone/>
            </a:pPr>
            <a:r>
              <a:rPr lang="fr-FR" dirty="0" smtClean="0">
                <a:hlinkClick r:id="rId2"/>
              </a:rPr>
              <a:t>dangers-pour-les-adolescents-en-cas-de-surexposition_2125463.html</a:t>
            </a:r>
            <a:r>
              <a:rPr lang="fr-FR" dirty="0" smtClean="0"/>
              <a:t> </a:t>
            </a:r>
          </a:p>
          <a:p>
            <a:pPr fontAlgn="base">
              <a:buNone/>
            </a:pPr>
            <a:r>
              <a:rPr lang="fr-FR" dirty="0" smtClean="0"/>
              <a:t> </a:t>
            </a:r>
          </a:p>
          <a:p>
            <a:pPr fontAlgn="base">
              <a:buNone/>
            </a:pPr>
            <a:r>
              <a:rPr lang="fr-FR" dirty="0" smtClean="0"/>
              <a:t> Les jeux vidéo violents </a:t>
            </a:r>
          </a:p>
          <a:p>
            <a:pPr fontAlgn="base">
              <a:buNone/>
            </a:pPr>
            <a:r>
              <a:rPr lang="fr-FR" dirty="0" smtClean="0"/>
              <a:t>Les jeux vidéo ne permettaient pas de canaliser des pulsions agressives. </a:t>
            </a:r>
          </a:p>
          <a:p>
            <a:pPr fontAlgn="base">
              <a:buNone/>
            </a:pPr>
            <a:r>
              <a:rPr lang="fr-FR" dirty="0" smtClean="0"/>
              <a:t>On constate deux choses: </a:t>
            </a:r>
          </a:p>
          <a:p>
            <a:pPr fontAlgn="base"/>
            <a:r>
              <a:rPr lang="fr-FR" dirty="0" smtClean="0"/>
              <a:t>la difficulté d’arrêter de jouer et le maintien de l’attention sur le jeu durant des heures, voire des jours ; </a:t>
            </a:r>
          </a:p>
          <a:p>
            <a:pPr fontAlgn="base"/>
            <a:r>
              <a:rPr lang="fr-FR" dirty="0" smtClean="0"/>
              <a:t> il y a une recherche de stimulations de plus en plus forte pour augmenter la sensation de plaisir. </a:t>
            </a:r>
          </a:p>
          <a:p>
            <a:pPr fontAlgn="base">
              <a:buNone/>
            </a:pPr>
            <a:r>
              <a:rPr lang="fr-FR" dirty="0" smtClean="0"/>
              <a:t>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fontAlgn="base">
              <a:buNone/>
            </a:pPr>
            <a:r>
              <a:rPr lang="fr-FR" dirty="0" smtClean="0"/>
              <a:t> </a:t>
            </a:r>
          </a:p>
          <a:p>
            <a:pPr fontAlgn="base"/>
            <a:r>
              <a:rPr lang="fr-FR" dirty="0" smtClean="0"/>
              <a:t>MAIS </a:t>
            </a:r>
          </a:p>
          <a:p>
            <a:pPr fontAlgn="base">
              <a:buNone/>
            </a:pPr>
            <a:r>
              <a:rPr lang="fr-FR" dirty="0" smtClean="0"/>
              <a:t> « Utilisés sans modération, les écrans peuvent avoir des effets</a:t>
            </a:r>
          </a:p>
          <a:p>
            <a:pPr fontAlgn="base">
              <a:buNone/>
            </a:pPr>
            <a:r>
              <a:rPr lang="fr-FR" dirty="0" smtClean="0"/>
              <a:t>néfastes sur le développement cognitif, l’autonomie, les relations</a:t>
            </a:r>
          </a:p>
          <a:p>
            <a:pPr fontAlgn="base">
              <a:buNone/>
            </a:pPr>
            <a:r>
              <a:rPr lang="fr-FR" dirty="0" smtClean="0"/>
              <a:t>sociales, la santé, etc. </a:t>
            </a:r>
          </a:p>
          <a:p>
            <a:pPr fontAlgn="base">
              <a:buNone/>
            </a:pPr>
            <a:r>
              <a:rPr lang="fr-FR" dirty="0" smtClean="0"/>
              <a:t>Les supprimer du paysage des enfants, c’est couper nos « petits » de </a:t>
            </a:r>
          </a:p>
          <a:p>
            <a:pPr fontAlgn="base">
              <a:buNone/>
            </a:pPr>
            <a:r>
              <a:rPr lang="fr-FR" dirty="0" smtClean="0"/>
              <a:t>la connaissance et d’une forme de relation contemporaine dont ils </a:t>
            </a:r>
          </a:p>
          <a:p>
            <a:pPr fontAlgn="base">
              <a:buNone/>
            </a:pPr>
            <a:r>
              <a:rPr lang="fr-FR" dirty="0" smtClean="0"/>
              <a:t>ne peuvent faire l’économie au risque de s’isoler. Finalement, les </a:t>
            </a:r>
          </a:p>
          <a:p>
            <a:pPr fontAlgn="base">
              <a:buNone/>
            </a:pPr>
            <a:r>
              <a:rPr lang="fr-FR" dirty="0" smtClean="0"/>
              <a:t>écrans sont capables du pire comme du meilleur et entretiennent </a:t>
            </a:r>
          </a:p>
          <a:p>
            <a:pPr fontAlgn="base">
              <a:buNone/>
            </a:pPr>
            <a:r>
              <a:rPr lang="fr-FR" dirty="0" smtClean="0"/>
              <a:t>avec l’éducation une liaison dangereuse. » Omar ZANNA, Docteur </a:t>
            </a:r>
          </a:p>
          <a:p>
            <a:pPr fontAlgn="base">
              <a:buNone/>
            </a:pPr>
            <a:r>
              <a:rPr lang="fr-FR" dirty="0" smtClean="0"/>
              <a:t>en Sociologie et Psychologie, extrait du livret « Les écrans et nous ! </a:t>
            </a:r>
          </a:p>
          <a:p>
            <a:pPr fontAlgn="base">
              <a:buNone/>
            </a:pPr>
            <a:r>
              <a:rPr lang="fr-FR" dirty="0" smtClean="0"/>
              <a:t>En famille, préservons notre santé », 2017 </a:t>
            </a:r>
          </a:p>
          <a:p>
            <a:pPr>
              <a:buNone/>
            </a:pP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TotalTime>
  <Words>82</Words>
  <Application>Microsoft Office PowerPoint</Application>
  <PresentationFormat>Affichage à l'écran (4:3)</PresentationFormat>
  <Paragraphs>87</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Débit</vt:lpstr>
      <vt:lpstr>Café des parents 22 mars</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Café des parents 22 mars 2019</dc:title>
  <dc:creator>Utilisateur</dc:creator>
  <cp:lastModifiedBy>Utilisateur</cp:lastModifiedBy>
  <cp:revision>5</cp:revision>
  <dcterms:created xsi:type="dcterms:W3CDTF">2019-03-22T08:40:02Z</dcterms:created>
  <dcterms:modified xsi:type="dcterms:W3CDTF">2019-03-22T13:03:54Z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