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7" r:id="rId8"/>
    <p:sldId id="271" r:id="rId9"/>
    <p:sldId id="268" r:id="rId10"/>
    <p:sldId id="272" r:id="rId11"/>
    <p:sldId id="273" r:id="rId12"/>
    <p:sldId id="278" r:id="rId13"/>
    <p:sldId id="275" r:id="rId14"/>
    <p:sldId id="276" r:id="rId15"/>
    <p:sldId id="277" r:id="rId16"/>
    <p:sldId id="269" r:id="rId17"/>
    <p:sldId id="262" r:id="rId1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D5F9C19-40B8-41D2-809F-660113A266D5}">
          <p14:sldIdLst>
            <p14:sldId id="256"/>
            <p14:sldId id="257"/>
            <p14:sldId id="258"/>
            <p14:sldId id="259"/>
            <p14:sldId id="260"/>
            <p14:sldId id="267"/>
            <p14:sldId id="271"/>
            <p14:sldId id="268"/>
          </p14:sldIdLst>
        </p14:section>
        <p14:section name="Section sans titre" id="{F0535A8E-A1CB-4E03-B413-8A9BFA475609}">
          <p14:sldIdLst>
            <p14:sldId id="272"/>
            <p14:sldId id="273"/>
            <p14:sldId id="278"/>
            <p14:sldId id="275"/>
            <p14:sldId id="276"/>
            <p14:sldId id="277"/>
            <p14:sldId id="26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359E-B413-41CB-9A5A-501105C41287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7578-97B3-43FD-B6D7-29FFD6346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42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07578-97B3-43FD-B6D7-29FFD63460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20/11/2017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A4C839-286D-42D8-992B-874963F2E386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pour modifier les styles du texte du masque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20/11/2017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048E9A8-EDC6-4F23-B3EA-C4B8B8D3E2C7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3640" y="548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Voyage scolaire </a:t>
            </a:r>
            <a:r>
              <a:rPr lang="fr-FR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r>
              <a:rPr lang="fr-FR" sz="40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ème</a:t>
            </a:r>
            <a:r>
              <a:rPr lang="fr-FR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1-2</a:t>
            </a:r>
            <a:endParaRPr lang="fr-F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475640" y="170064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 </a:t>
            </a:r>
            <a:r>
              <a:rPr lang="fr-FR" sz="32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r>
            <a:r>
              <a:rPr lang="fr-FR" sz="3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2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</a:t>
            </a:r>
            <a:r>
              <a:rPr lang="fr-FR" sz="32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r>
            <a:r>
              <a:rPr lang="fr-FR" sz="3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juin 2022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Centre « </a:t>
            </a:r>
            <a:r>
              <a:rPr lang="fr-FR" sz="3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3200" b="0" strike="noStrike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Jumenterie</a:t>
            </a:r>
            <a:r>
              <a:rPr lang="fr-FR" sz="32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 5" descr="Centre d'accueil de La Jumenterie - Éducation Jeunesse Ais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0160"/>
            <a:ext cx="6840776" cy="292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3200" dirty="0" smtClean="0">
                <a:solidFill>
                  <a:srgbClr val="000000"/>
                </a:solidFill>
              </a:rPr>
              <a:t>Musée des métiers de la montagne Château Lambert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0668" t="21656" r="21222" b="12392"/>
          <a:stretch/>
        </p:blipFill>
        <p:spPr>
          <a:xfrm>
            <a:off x="457200" y="1772816"/>
            <a:ext cx="4626783" cy="2952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651890"/>
            <a:ext cx="3699605" cy="24664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54705"/>
            <a:ext cx="3226166" cy="18640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467544" y="908720"/>
            <a:ext cx="8229240" cy="4525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Le musée des métiers de la montagne se compose d’une ferme, d’un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four, d’une étable, d’un grenier avec outils agraires, de huttes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(présentant sabotier, schlitteur, leveur d’écorce, scieur de long) ainsi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que moulin, scierie de haut-fer, charronnerie, forge, saboterie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Mécanique.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C’est un condensé de la vie paysanne du début du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 panose="030F0702030302020204" pitchFamily="66" charset="0"/>
              </a:rPr>
              <a:t>XXème siècle qui met en scène de façon extrêmement fournie, l’agriculture en montagne.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6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Musée des Hautes-</a:t>
            </a:r>
            <a:r>
              <a:rPr lang="fr-FR" sz="3200" dirty="0" err="1" smtClean="0"/>
              <a:t>Mynes</a:t>
            </a:r>
            <a:r>
              <a:rPr lang="fr-FR" sz="3200" dirty="0" smtClean="0"/>
              <a:t> - Le Thillot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027" t="33468" r="42806" b="8646"/>
          <a:stretch/>
        </p:blipFill>
        <p:spPr>
          <a:xfrm>
            <a:off x="611560" y="1628800"/>
            <a:ext cx="4176464" cy="31486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484" t="26644" r="32845" b="36431"/>
          <a:stretch/>
        </p:blipFill>
        <p:spPr>
          <a:xfrm>
            <a:off x="5086040" y="1628800"/>
            <a:ext cx="3600400" cy="2701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4777486"/>
            <a:ext cx="807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C’est à partir du XIVème siècle que le Duc de Lorraine fait exploiter les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gisements de cuivre sur le territoire communal du Thillot.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La visite commentée vous emmène dans le réseau des anciennes </a:t>
            </a:r>
            <a:r>
              <a:rPr lang="fr-FR" dirty="0" smtClean="0">
                <a:latin typeface="Comic Sans MS" panose="030F0702030302020204" pitchFamily="66" charset="0"/>
              </a:rPr>
              <a:t> galeries </a:t>
            </a:r>
            <a:r>
              <a:rPr lang="fr-FR" dirty="0">
                <a:latin typeface="Comic Sans MS" panose="030F0702030302020204" pitchFamily="66" charset="0"/>
              </a:rPr>
              <a:t>et dans le musée aménagé.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4437" y="307728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kern="0" dirty="0">
                <a:solidFill>
                  <a:sysClr val="windowText" lastClr="000000"/>
                </a:solidFill>
              </a:rPr>
              <a:t>Land 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700808"/>
            <a:ext cx="8712968" cy="253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Cette activité permet aux élèves de jouer avec les matériaux naturels,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les formes &amp; les couleurs observées pour : Créer des compositions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plastiques, pratiquer la photographie, mieux connaitre le monde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minéral- végétal-animal, être capable de se positionner dans un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quotidien respectueux du milieu naturel... Amener les élèves à porter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un regard esthétique sur le monde..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 smtClean="0"/>
              <a:t>Les activités physiques et sportives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1221" t="37406" r="22882" b="9565"/>
          <a:stretch/>
        </p:blipFill>
        <p:spPr>
          <a:xfrm>
            <a:off x="755576" y="2060848"/>
            <a:ext cx="4032448" cy="21508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1417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L’escalade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6794" t="22438" r="17901" b="12594"/>
          <a:stretch/>
        </p:blipFill>
        <p:spPr>
          <a:xfrm>
            <a:off x="4781807" y="4477175"/>
            <a:ext cx="3904633" cy="21839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8064" y="37170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Randonnée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28352"/>
            <a:ext cx="2760313" cy="13165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9592" y="4869160"/>
            <a:ext cx="276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Les veillées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5096" t="21566" r="56088" b="64869"/>
          <a:stretch/>
        </p:blipFill>
        <p:spPr>
          <a:xfrm>
            <a:off x="480208" y="1700808"/>
            <a:ext cx="3553382" cy="1440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5166" t="35097" r="56018" b="49131"/>
          <a:stretch/>
        </p:blipFill>
        <p:spPr>
          <a:xfrm>
            <a:off x="4562459" y="1648784"/>
            <a:ext cx="3553382" cy="16744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5375" t="80033" r="55809" b="5045"/>
          <a:stretch/>
        </p:blipFill>
        <p:spPr>
          <a:xfrm>
            <a:off x="480208" y="3861048"/>
            <a:ext cx="3553382" cy="1584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25096" t="44296" r="56088" b="30867"/>
          <a:stretch/>
        </p:blipFill>
        <p:spPr>
          <a:xfrm>
            <a:off x="4283968" y="3575945"/>
            <a:ext cx="4032448" cy="29924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L’équipe accompagnatrice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Colombero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(professeur d’EPS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</a:t>
            </a:r>
            <a:r>
              <a:rPr lang="fr-FR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Aussenac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(professeur d’EPS)</a:t>
            </a:r>
          </a:p>
          <a:p>
            <a:pPr>
              <a:lnSpc>
                <a:spcPct val="100000"/>
              </a:lnSpc>
            </a:pP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 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Mme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Dramé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(coordinatrice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Ulis</a:t>
            </a: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Mme Dubois (coordinatrice </a:t>
            </a:r>
            <a:r>
              <a:rPr lang="fr-F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Ulis</a:t>
            </a: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Mme </a:t>
            </a:r>
            <a:r>
              <a:rPr lang="fr-FR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Marchyllie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(professeur d’histoire/géographie/EMC)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objectifs du séjour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Pratiquer des activités physiques, nouvelles et parfois inconnues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Découvrir une autre façon de vivre : </a:t>
            </a:r>
            <a:r>
              <a:rPr lang="fr-FR" sz="2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vie de groupe</a:t>
            </a: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Respecter autrui et les règles collectives</a:t>
            </a:r>
          </a:p>
          <a:p>
            <a:pPr marL="343080" indent="-342720">
              <a:lnSpc>
                <a:spcPct val="100000"/>
              </a:lnSpc>
              <a:buFontTx/>
              <a:buChar char="-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Développement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l’autonomie, de la  responsabilité et de la socialisation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Découverte d’un nouveau milieu : </a:t>
            </a:r>
            <a:r>
              <a:rPr lang="fr-FR" sz="2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montagne</a:t>
            </a:r>
            <a:endParaRPr lang="fr-FR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différents métiers et activités liés au milieu.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faune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flore</a:t>
            </a:r>
          </a:p>
          <a:p>
            <a:pPr marL="343080" indent="-3427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L’Hébergement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5039" t="40165" r="52214" b="40156"/>
          <a:stretch/>
        </p:blipFill>
        <p:spPr>
          <a:xfrm>
            <a:off x="611560" y="2132856"/>
            <a:ext cx="788605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088" t="22640" r="36164" b="45078"/>
          <a:stretch/>
        </p:blipFill>
        <p:spPr>
          <a:xfrm>
            <a:off x="395536" y="1916832"/>
            <a:ext cx="824814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47667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  <a:t>Les salles de classe</a:t>
            </a:r>
            <a:endParaRPr lang="fr-FR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642" t="26578" r="34694" b="40938"/>
          <a:stretch/>
        </p:blipFill>
        <p:spPr>
          <a:xfrm>
            <a:off x="107503" y="2060848"/>
            <a:ext cx="902063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  <a:t>La salle de restauration</a:t>
            </a:r>
            <a:b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fr-FR" sz="4400" dirty="0">
              <a:latin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5973" t="17718" r="6832" b="39172"/>
          <a:stretch/>
        </p:blipFill>
        <p:spPr>
          <a:xfrm>
            <a:off x="457200" y="1628800"/>
            <a:ext cx="8156316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  <a:t>Une journée à </a:t>
            </a:r>
            <a: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fr-FR" sz="4400" dirty="0" err="1" smtClean="0">
                <a:solidFill>
                  <a:srgbClr val="000000"/>
                </a:solidFill>
                <a:latin typeface="Calibri" pitchFamily="34" charset="0"/>
              </a:rPr>
              <a:t>Jumenterie</a:t>
            </a:r>
            <a: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fr-FR" sz="44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fr-FR" sz="4400" dirty="0">
              <a:latin typeface="Calibri" pitchFamily="34" charset="0"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body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dirty="0" smtClean="0">
              <a:solidFill>
                <a:srgbClr val="00B050"/>
              </a:solidFill>
            </a:endParaRP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 smtClean="0">
                <a:solidFill>
                  <a:srgbClr val="00B050"/>
                </a:solidFill>
              </a:rPr>
              <a:t>8h </a:t>
            </a:r>
            <a:r>
              <a:rPr lang="fr-FR" sz="2000" b="1" dirty="0">
                <a:solidFill>
                  <a:srgbClr val="00B050"/>
                </a:solidFill>
              </a:rPr>
              <a:t>– 8h45 </a:t>
            </a:r>
            <a:r>
              <a:rPr lang="fr-FR" sz="2000" dirty="0">
                <a:solidFill>
                  <a:srgbClr val="000000"/>
                </a:solidFill>
              </a:rPr>
              <a:t>:        	petit déjeuner échelonné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8h45 – 9h </a:t>
            </a:r>
            <a:r>
              <a:rPr lang="fr-FR" sz="2000" dirty="0">
                <a:solidFill>
                  <a:srgbClr val="000000"/>
                </a:solidFill>
              </a:rPr>
              <a:t>:        	brossage des dents et rangement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9h – 12h </a:t>
            </a:r>
            <a:r>
              <a:rPr lang="fr-FR" sz="2000" dirty="0">
                <a:solidFill>
                  <a:srgbClr val="000000"/>
                </a:solidFill>
              </a:rPr>
              <a:t>:           	activités 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12h15 – 14h </a:t>
            </a:r>
            <a:r>
              <a:rPr lang="fr-FR" sz="2000" dirty="0">
                <a:solidFill>
                  <a:srgbClr val="000000"/>
                </a:solidFill>
              </a:rPr>
              <a:t>:    	repas + temps calme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14h – 17 h </a:t>
            </a:r>
            <a:r>
              <a:rPr lang="fr-FR" sz="2000" dirty="0">
                <a:solidFill>
                  <a:srgbClr val="000000"/>
                </a:solidFill>
              </a:rPr>
              <a:t>:        	activités + goûter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17h – 19 h </a:t>
            </a:r>
            <a:r>
              <a:rPr lang="fr-FR" sz="2000" dirty="0">
                <a:solidFill>
                  <a:srgbClr val="000000"/>
                </a:solidFill>
              </a:rPr>
              <a:t>:        	douches et activités 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19h – 20h </a:t>
            </a:r>
            <a:r>
              <a:rPr lang="fr-FR" sz="2000" dirty="0">
                <a:solidFill>
                  <a:srgbClr val="000000"/>
                </a:solidFill>
              </a:rPr>
              <a:t>:         	repas + temps calme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20h – 21 h </a:t>
            </a:r>
            <a:r>
              <a:rPr lang="fr-FR" sz="2000" dirty="0">
                <a:solidFill>
                  <a:srgbClr val="000000"/>
                </a:solidFill>
              </a:rPr>
              <a:t>:        	veillée</a:t>
            </a:r>
          </a:p>
          <a:p>
            <a:pPr>
              <a:lnSpc>
                <a:spcPct val="14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dirty="0">
                <a:solidFill>
                  <a:srgbClr val="00B050"/>
                </a:solidFill>
              </a:rPr>
              <a:t>21h – 21h30 </a:t>
            </a:r>
            <a:r>
              <a:rPr lang="fr-FR" sz="2000" dirty="0">
                <a:solidFill>
                  <a:srgbClr val="000000"/>
                </a:solidFill>
              </a:rPr>
              <a:t>:      	brossage des dents et coucher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dirty="0" smtClean="0"/>
              <a:t>Les activités proposées</a:t>
            </a:r>
            <a:endParaRPr lang="fr-FR" sz="5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 smtClean="0">
                <a:latin typeface="Calibri" pitchFamily="34" charset="0"/>
              </a:rPr>
              <a:t>Scierie </a:t>
            </a:r>
            <a:r>
              <a:rPr lang="fr-FR" sz="4400" dirty="0" err="1" smtClean="0">
                <a:latin typeface="Calibri" pitchFamily="34" charset="0"/>
              </a:rPr>
              <a:t>Mouge</a:t>
            </a:r>
            <a:r>
              <a:rPr lang="fr-FR" sz="4400" dirty="0" smtClean="0">
                <a:latin typeface="Calibri" pitchFamily="34" charset="0"/>
              </a:rPr>
              <a:t> de </a:t>
            </a:r>
            <a:r>
              <a:rPr lang="fr-FR" sz="4400" dirty="0" err="1" smtClean="0">
                <a:latin typeface="Calibri" pitchFamily="34" charset="0"/>
              </a:rPr>
              <a:t>Lepuix</a:t>
            </a:r>
            <a:r>
              <a:rPr lang="fr-FR" sz="4400" dirty="0" smtClean="0">
                <a:latin typeface="Calibri" pitchFamily="34" charset="0"/>
              </a:rPr>
              <a:t>-Gy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027" t="42201" r="22329" b="23538"/>
          <a:stretch/>
        </p:blipFill>
        <p:spPr>
          <a:xfrm>
            <a:off x="405520" y="3068960"/>
            <a:ext cx="8280920" cy="2506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5592" y="1268760"/>
            <a:ext cx="8074880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Comic Sans MS" panose="030F0702030302020204" pitchFamily="66" charset="0"/>
              </a:rPr>
              <a:t>Une journée d’activité composée d’une visite de l’ancienne scierie et d’une </a:t>
            </a:r>
            <a:r>
              <a:rPr lang="fr-FR" dirty="0">
                <a:latin typeface="Comic Sans MS" panose="030F0702030302020204" pitchFamily="66" charset="0"/>
              </a:rPr>
              <a:t>randonnée de la source au </a:t>
            </a:r>
            <a:r>
              <a:rPr lang="fr-FR" dirty="0" smtClean="0">
                <a:latin typeface="Comic Sans MS" panose="030F0702030302020204" pitchFamily="66" charset="0"/>
              </a:rPr>
              <a:t>col de </a:t>
            </a:r>
            <a:r>
              <a:rPr lang="fr-FR" dirty="0">
                <a:latin typeface="Comic Sans MS" panose="030F0702030302020204" pitchFamily="66" charset="0"/>
              </a:rPr>
              <a:t>Ballon et d’une descente dans la vallée le long de la </a:t>
            </a:r>
            <a:r>
              <a:rPr lang="fr-FR" dirty="0" smtClean="0">
                <a:latin typeface="Comic Sans MS" panose="030F0702030302020204" pitchFamily="66" charset="0"/>
              </a:rPr>
              <a:t>rivière. Passage </a:t>
            </a:r>
            <a:r>
              <a:rPr lang="fr-FR" dirty="0">
                <a:latin typeface="Comic Sans MS" panose="030F0702030302020204" pitchFamily="66" charset="0"/>
              </a:rPr>
              <a:t>à l’étang, aux cascades.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329</Words>
  <Application>Microsoft Office PowerPoint</Application>
  <PresentationFormat>Affichage à l'écran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DejaVu Sans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salle de restauration </vt:lpstr>
      <vt:lpstr>Une journée à La Jumenterie </vt:lpstr>
      <vt:lpstr>Les activités proposées</vt:lpstr>
      <vt:lpstr>Scierie Mouge de Lepuix-Gy</vt:lpstr>
      <vt:lpstr> Musée des métiers de la montagne Château Lambert</vt:lpstr>
      <vt:lpstr>Présentation PowerPoint</vt:lpstr>
      <vt:lpstr>Musée des Hautes-Mynes - Le Thillot</vt:lpstr>
      <vt:lpstr>Présentation PowerPoint</vt:lpstr>
      <vt:lpstr>Les activités physiques et sportives</vt:lpstr>
      <vt:lpstr>Les veillées</vt:lpstr>
      <vt:lpstr>Présentation PowerPoint</vt:lpstr>
    </vt:vector>
  </TitlesOfParts>
  <Company>Direction Informatique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scolaire 6ème 1</dc:title>
  <dc:creator>SRVAPPLI$</dc:creator>
  <cp:lastModifiedBy>dubois</cp:lastModifiedBy>
  <cp:revision>53</cp:revision>
  <dcterms:created xsi:type="dcterms:W3CDTF">2017-01-19T12:42:08Z</dcterms:created>
  <dcterms:modified xsi:type="dcterms:W3CDTF">2022-06-02T08:19:19Z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Direction Informatique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