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62" r:id="rId17"/>
    <p:sldId id="270" r:id="rId18"/>
    <p:sldId id="272" r:id="rId19"/>
    <p:sldId id="273" r:id="rId20"/>
    <p:sldId id="274" r:id="rId21"/>
    <p:sldId id="275" r:id="rId22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94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15BE82-B609-40C5-9A34-BF758D88593F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5F072D1-7D47-4A5E-A9D3-2C7651D002FB}" type="slidenum">
              <a:rPr/>
              <a:pPr lvl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uFillTx/>
        <a:latin typeface="Arial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5F072D1-7D47-4A5E-A9D3-2C7651D002FB}" type="slidenum">
              <a:rPr lang="fr-FR" smtClean="0"/>
              <a:pPr lvl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995A40-5C4E-44EB-8075-2ED04A3E6080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D3C468-193C-4C34-B84C-6309FEB7238F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07104D-4267-48B7-A38E-19C5D5EB9612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739D43-B471-4A42-B60D-1DB12CA0660D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AAA772-DECB-45AF-B111-E485FD3497F5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8E8C7F-2C4E-4160-87B9-B4B23BE99D09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734797-4E53-498F-BFCA-C8170723FD75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C62590-D7C4-4F65-AF0F-E3524D13BC65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2C350-A300-47B1-A4A9-0CC61C6F13FC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58229-EBB9-495D-A391-1678F8691D9A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E11828-334C-40DD-81FA-ADB85E4A5EF4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40E71FF-5EC8-425A-A6EF-CC42E373CA7C}" type="slidenum">
              <a:rPr/>
              <a:pPr lvl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0079998" cy="765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sng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La vision de l'espace au cours du temps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02644" y="1064160"/>
            <a:ext cx="3537356" cy="4875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719998" y="6299996"/>
            <a:ext cx="3240002" cy="585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 </a:t>
            </a:r>
            <a:r>
              <a:rPr lang="fr-FR" sz="2800" b="0" i="0" u="none" strike="noStrike" kern="1200" cap="none" spc="0" baseline="0">
                <a:solidFill>
                  <a:srgbClr val="00FFFF"/>
                </a:solidFill>
                <a:uFillTx/>
                <a:latin typeface="Microsoft Sans Serif" pitchFamily="34"/>
                <a:ea typeface="Arial Unicode MS" pitchFamily="2"/>
                <a:cs typeface="Tahoma" pitchFamily="2"/>
              </a:rPr>
              <a:t>I/</a:t>
            </a:r>
            <a:r>
              <a:rPr lang="fr-FR" sz="2400" b="0" i="0" u="none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 </a:t>
            </a:r>
            <a:r>
              <a:rPr lang="fr-FR" sz="2800" b="0" i="0" u="sng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Système solaire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399998" y="1457279"/>
            <a:ext cx="3582719" cy="3942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5579997" y="6299996"/>
            <a:ext cx="3420002" cy="5767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FFFF"/>
                </a:solidFill>
                <a:uFillTx/>
                <a:latin typeface="Arial" pitchFamily="18"/>
                <a:ea typeface="Arial Unicode MS" pitchFamily="2"/>
                <a:cs typeface="Tahoma" pitchFamily="2"/>
              </a:rPr>
              <a:t>II/ </a:t>
            </a:r>
            <a:r>
              <a:rPr lang="fr-FR" sz="2800" b="0" i="0" u="sng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Constellations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0079998" cy="765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0" i="0" u="sng" strike="noStrike" kern="0" cap="none" spc="0" baseline="0">
                <a:solidFill>
                  <a:srgbClr val="00FFFF"/>
                </a:solidFill>
                <a:uFillTx/>
                <a:latin typeface="Matura MT Script Capitals" pitchFamily="66"/>
              </a:defRPr>
            </a:pPr>
            <a:r>
              <a:rPr lang="fr-FR" sz="4000" b="0" i="0" u="sng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Terre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9402" y="1979637"/>
            <a:ext cx="4860909" cy="39020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544368" y="2483693"/>
          <a:ext cx="4176216" cy="23762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92072"/>
                <a:gridCol w="1392072"/>
                <a:gridCol w="1392072"/>
              </a:tblGrid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Types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Année de découverte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Satellites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Planète tellurique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1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6984528" y="3707829"/>
            <a:ext cx="1368152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0800000" flipV="1">
            <a:off x="6912520" y="3635821"/>
            <a:ext cx="144016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/>
          <p:cNvSpPr txBox="1"/>
          <p:nvPr/>
        </p:nvSpPr>
        <p:spPr>
          <a:xfrm>
            <a:off x="621" y="0"/>
            <a:ext cx="10079998" cy="765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0" i="0" u="sng" strike="noStrike" kern="0" cap="none" spc="0" baseline="0">
                <a:solidFill>
                  <a:srgbClr val="00FFFF"/>
                </a:solidFill>
                <a:uFillTx/>
                <a:latin typeface="Matura MT Script Capitals" pitchFamily="66"/>
              </a:defRPr>
            </a:pPr>
            <a:r>
              <a:rPr lang="fr-FR" sz="4000" b="0" i="0" u="sng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Mars</a:t>
            </a:r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9792" y="1259557"/>
            <a:ext cx="4773668" cy="46085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544368" y="2483693"/>
          <a:ext cx="4176216" cy="23762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92072"/>
                <a:gridCol w="1392072"/>
                <a:gridCol w="1392072"/>
              </a:tblGrid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Types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Année de découverte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Satellites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Planète tellurique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rgbClr val="00FF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2500 av. J.C.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0079998" cy="765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0" i="0" u="sng" strike="noStrike" kern="0" cap="none" spc="0" baseline="0">
                <a:solidFill>
                  <a:srgbClr val="00FFFF"/>
                </a:solidFill>
                <a:uFillTx/>
                <a:latin typeface="Matura MT Script Capitals" pitchFamily="66"/>
              </a:defRPr>
            </a:pPr>
            <a:r>
              <a:rPr lang="fr-FR" sz="4000" b="0" i="0" u="sng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Jupiter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75816" y="1835621"/>
            <a:ext cx="4968303" cy="37222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544368" y="2483693"/>
          <a:ext cx="4176216" cy="23762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92072"/>
                <a:gridCol w="1392072"/>
                <a:gridCol w="1392072"/>
              </a:tblGrid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Types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Année de découverte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Satellites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FF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Planète gazeuse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FF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2441 av. J.C.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FF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0079998" cy="765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0" i="0" u="sng" strike="noStrike" kern="0" cap="none" spc="0" baseline="0">
                <a:solidFill>
                  <a:srgbClr val="00FFFF"/>
                </a:solidFill>
                <a:uFillTx/>
                <a:latin typeface="Matura MT Script Capitals" pitchFamily="66"/>
              </a:defRPr>
            </a:pPr>
            <a:r>
              <a:rPr lang="fr-FR" sz="4000" b="0" i="0" u="sng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Saturne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2565" t="3226" r="2522" b="3226"/>
          <a:stretch>
            <a:fillRect/>
          </a:stretch>
        </p:blipFill>
        <p:spPr>
          <a:xfrm>
            <a:off x="287784" y="1619597"/>
            <a:ext cx="5328592" cy="41764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472360" y="2699717"/>
          <a:ext cx="4176216" cy="23762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92072"/>
                <a:gridCol w="1392072"/>
                <a:gridCol w="1392072"/>
              </a:tblGrid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Types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Année de découverte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Satellites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FF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Planète gazeuse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8155" algn="l"/>
                        </a:tabLst>
                      </a:pPr>
                      <a:r>
                        <a:rPr lang="fr-FR" sz="2000" b="0">
                          <a:solidFill>
                            <a:srgbClr val="00FF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1610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0079998" cy="765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0" i="0" u="sng" strike="noStrike" kern="0" cap="none" spc="0" baseline="0">
                <a:solidFill>
                  <a:srgbClr val="00FFFF"/>
                </a:solidFill>
                <a:uFillTx/>
                <a:latin typeface="Matura MT Script Capitals" pitchFamily="66"/>
              </a:defRPr>
            </a:pPr>
            <a:r>
              <a:rPr lang="fr-FR" sz="4000" b="0" i="0" u="sng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Uranus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472360" y="2699717"/>
          <a:ext cx="4176216" cy="23762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92072"/>
                <a:gridCol w="1392072"/>
                <a:gridCol w="1392072"/>
              </a:tblGrid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Types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Année de découverte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Satellites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FF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Planète gazeuse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FF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1781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FF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3" name="Picture 1" descr="C:\Utilisateurs\Claire\Desktop\Uran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24" y="1547589"/>
            <a:ext cx="4093085" cy="38884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0079998" cy="77336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0" i="0" u="sng" strike="noStrike" kern="0" cap="none" spc="0" baseline="0">
                <a:solidFill>
                  <a:srgbClr val="00FFFF"/>
                </a:solidFill>
                <a:uFillTx/>
                <a:latin typeface="Matura MT Script Capitals" pitchFamily="66"/>
              </a:defRPr>
            </a:pPr>
            <a:r>
              <a:rPr lang="fr-FR" sz="4000" b="0" i="0" u="sng" strike="noStrike" kern="1200" cap="none" spc="0" baseline="0" dirty="0" smtClean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Neptune</a:t>
            </a:r>
            <a:endParaRPr lang="fr-FR" sz="4000" b="0" i="0" u="sng" strike="noStrike" kern="1200" cap="none" spc="0" baseline="0" dirty="0">
              <a:solidFill>
                <a:srgbClr val="00FFFF"/>
              </a:solidFill>
              <a:uFillTx/>
              <a:latin typeface="Matura MT Script Capitals" pitchFamily="66"/>
              <a:ea typeface="Arial Unicode MS" pitchFamily="2"/>
              <a:cs typeface="Tahoma" pitchFamily="2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63848" y="1619597"/>
            <a:ext cx="3888184" cy="38881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472360" y="2699717"/>
          <a:ext cx="4176216" cy="23762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92072"/>
                <a:gridCol w="1392072"/>
                <a:gridCol w="1392072"/>
              </a:tblGrid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Types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Année de découverte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Satellites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FF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Planète gazeuse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FF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1846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FFFF"/>
                          </a:solidFill>
                          <a:latin typeface="Bernard MT Condensed" pitchFamily="18" charset="0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10079998" cy="77336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0" i="0" u="sng" strike="noStrike" kern="0" cap="none" spc="0" baseline="0">
                <a:solidFill>
                  <a:srgbClr val="00FFFF"/>
                </a:solidFill>
                <a:uFillTx/>
                <a:latin typeface="Matura MT Script Capitals" pitchFamily="66"/>
              </a:defRPr>
            </a:pPr>
            <a:r>
              <a:rPr lang="fr-FR" sz="4000" b="0" i="0" u="sng" strike="noStrike" kern="1200" cap="none" spc="0" baseline="0" dirty="0" smtClean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La</a:t>
            </a:r>
            <a:r>
              <a:rPr lang="fr-FR" sz="4000" b="0" i="0" u="sng" strike="noStrike" kern="1200" cap="none" spc="0" dirty="0" smtClean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 tête dans les étoiles</a:t>
            </a:r>
            <a:endParaRPr lang="fr-FR" sz="4000" b="0" i="0" u="sng" strike="noStrike" kern="1200" cap="none" spc="0" baseline="0" dirty="0">
              <a:solidFill>
                <a:srgbClr val="00FFFF"/>
              </a:solidFill>
              <a:uFillTx/>
              <a:latin typeface="Matura MT Script Capitals" pitchFamily="66"/>
              <a:ea typeface="Arial Unicode MS" pitchFamily="2"/>
              <a:cs typeface="Tahoma" pitchFamily="2"/>
            </a:endParaRPr>
          </a:p>
        </p:txBody>
      </p:sp>
      <p:pic>
        <p:nvPicPr>
          <p:cNvPr id="17410" name="Picture 2" descr="F:\Claire\AP\Étoiles\grandeO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84" y="971525"/>
            <a:ext cx="9576816" cy="5923170"/>
          </a:xfrm>
          <a:prstGeom prst="rect">
            <a:avLst/>
          </a:prstGeom>
          <a:noFill/>
        </p:spPr>
      </p:pic>
      <p:pic>
        <p:nvPicPr>
          <p:cNvPr id="17411" name="Picture 3" descr="F:\Claire\AP\Étoiles\etoi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648" y="5543698"/>
            <a:ext cx="2015977" cy="20159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824" y="0"/>
            <a:ext cx="8766499" cy="7078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sng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Les constellations durant l’Antiquité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9788" y="971522"/>
            <a:ext cx="5616619" cy="23032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5"/>
          <p:cNvSpPr txBox="1"/>
          <p:nvPr/>
        </p:nvSpPr>
        <p:spPr>
          <a:xfrm>
            <a:off x="6552480" y="1835621"/>
            <a:ext cx="3240112" cy="707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</a:rPr>
              <a:t>Le premier Atlas complet du ciel pendant le </a:t>
            </a:r>
            <a:r>
              <a:rPr lang="fr-FR" sz="2000" b="0" i="0" u="none" strike="noStrike" kern="1200" cap="none" spc="0" baseline="0">
                <a:solidFill>
                  <a:srgbClr val="00FFFF"/>
                </a:solidFill>
                <a:uFillTx/>
                <a:latin typeface="Bernard MT Condensed" pitchFamily="18"/>
              </a:rPr>
              <a:t>VI</a:t>
            </a:r>
            <a:r>
              <a:rPr lang="fr-FR" sz="2000" b="0" i="0" u="none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</a:rPr>
              <a:t>e siècle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5815" y="3491800"/>
            <a:ext cx="3810003" cy="38100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8"/>
          <p:cNvSpPr txBox="1"/>
          <p:nvPr/>
        </p:nvSpPr>
        <p:spPr>
          <a:xfrm>
            <a:off x="6624489" y="4355899"/>
            <a:ext cx="3096341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</a:rPr>
              <a:t>Carte du ciel antique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04008" y="179437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u="sng" dirty="0" smtClean="0">
                <a:solidFill>
                  <a:srgbClr val="00FFFF"/>
                </a:solidFill>
                <a:latin typeface="Matura MT Script Capitals" pitchFamily="66" charset="0"/>
              </a:rPr>
              <a:t>Observatoires du passé?</a:t>
            </a:r>
            <a:endParaRPr lang="fr-FR" sz="4000" u="sng" dirty="0">
              <a:solidFill>
                <a:srgbClr val="00FFFF"/>
              </a:solidFill>
              <a:latin typeface="Matura MT Script Capitals" pitchFamily="66" charset="0"/>
            </a:endParaRPr>
          </a:p>
        </p:txBody>
      </p:sp>
      <p:pic>
        <p:nvPicPr>
          <p:cNvPr id="45058" name="Picture 2" descr="F:\Claire\AP\nab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360" y="1115541"/>
            <a:ext cx="3600400" cy="2663171"/>
          </a:xfrm>
          <a:prstGeom prst="rect">
            <a:avLst/>
          </a:prstGeom>
          <a:noFill/>
        </p:spPr>
      </p:pic>
      <p:pic>
        <p:nvPicPr>
          <p:cNvPr id="45060" name="Picture 4" descr="F:\Claire\AP\5001157.jpg"/>
          <p:cNvPicPr>
            <a:picLocks noChangeAspect="1" noChangeArrowheads="1"/>
          </p:cNvPicPr>
          <p:nvPr/>
        </p:nvPicPr>
        <p:blipFill>
          <a:blip r:embed="rId3" cstate="print"/>
          <a:srcRect l="11313" r="7875" b="4878"/>
          <a:stretch>
            <a:fillRect/>
          </a:stretch>
        </p:blipFill>
        <p:spPr bwMode="auto">
          <a:xfrm>
            <a:off x="503808" y="4067869"/>
            <a:ext cx="3600400" cy="327514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007864" y="1475581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rgbClr val="00FFFF"/>
                </a:solidFill>
                <a:latin typeface="Bernard MT Condensed" pitchFamily="18" charset="0"/>
              </a:rPr>
              <a:t>Nabta</a:t>
            </a:r>
            <a:r>
              <a:rPr lang="fr-FR" sz="2000" dirty="0" smtClean="0">
                <a:solidFill>
                  <a:srgbClr val="00FFFF"/>
                </a:solidFill>
                <a:latin typeface="Bernard MT Condensed" pitchFamily="18" charset="0"/>
              </a:rPr>
              <a:t> </a:t>
            </a:r>
            <a:r>
              <a:rPr lang="fr-FR" sz="2000" dirty="0" err="1" smtClean="0">
                <a:solidFill>
                  <a:srgbClr val="00FFFF"/>
                </a:solidFill>
                <a:latin typeface="Bernard MT Condensed" pitchFamily="18" charset="0"/>
              </a:rPr>
              <a:t>Playa</a:t>
            </a:r>
            <a:r>
              <a:rPr lang="fr-FR" sz="2000" dirty="0" smtClean="0">
                <a:solidFill>
                  <a:srgbClr val="00FFFF"/>
                </a:solidFill>
                <a:latin typeface="Bernard MT Condensed" pitchFamily="18" charset="0"/>
              </a:rPr>
              <a:t> (Egypte)</a:t>
            </a:r>
            <a:endParaRPr lang="fr-FR" sz="20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00352" y="5003973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FFFF"/>
                </a:solidFill>
                <a:latin typeface="Bernard MT Condensed" pitchFamily="18" charset="0"/>
              </a:rPr>
              <a:t>Stonehenge (Angleterre)</a:t>
            </a:r>
            <a:endParaRPr lang="fr-FR" sz="20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0080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 smtClean="0">
                <a:solidFill>
                  <a:srgbClr val="00FFFF"/>
                </a:solidFill>
                <a:latin typeface="Matura MT Script Capitals" pitchFamily="66" charset="0"/>
              </a:rPr>
              <a:t>La Grande Ourse et la Petite Ourse:</a:t>
            </a:r>
          </a:p>
          <a:p>
            <a:pPr algn="ctr"/>
            <a:r>
              <a:rPr lang="fr-FR" sz="4000" u="sng" dirty="0" smtClean="0">
                <a:solidFill>
                  <a:srgbClr val="00FFFF"/>
                </a:solidFill>
                <a:latin typeface="Matura MT Script Capitals" pitchFamily="66" charset="0"/>
              </a:rPr>
              <a:t>Une légende grecque…</a:t>
            </a:r>
            <a:endParaRPr lang="fr-FR" sz="4000" u="sng" dirty="0">
              <a:solidFill>
                <a:srgbClr val="00FFFF"/>
              </a:solidFill>
              <a:latin typeface="Matura MT Script Capitals" pitchFamily="66" charset="0"/>
            </a:endParaRPr>
          </a:p>
        </p:txBody>
      </p:sp>
      <p:pic>
        <p:nvPicPr>
          <p:cNvPr id="46083" name="Picture 3" descr="F:\Claire\AP\Étoiles\Grandeour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976" y="1835621"/>
            <a:ext cx="5897439" cy="49438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10079998" cy="15137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0" i="0" u="sng" strike="noStrike" kern="0" cap="none" spc="0" baseline="0">
                <a:solidFill>
                  <a:srgbClr val="00FFFF"/>
                </a:solidFill>
                <a:uFillTx/>
                <a:latin typeface="Matura MT Script Capitals" pitchFamily="66"/>
              </a:defRPr>
            </a:pPr>
            <a:r>
              <a:rPr lang="fr-FR" sz="4000" b="0" i="0" u="sng" strike="noStrike" kern="1200" cap="none" spc="0" baseline="0" dirty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Vision de système solaire au </a:t>
            </a:r>
            <a:r>
              <a:rPr lang="fr-FR" sz="4000" b="0" i="0" u="sng" strike="noStrike" kern="1200" cap="none" spc="0" baseline="0" dirty="0">
                <a:solidFill>
                  <a:srgbClr val="00FFFF"/>
                </a:solidFill>
                <a:uFillTx/>
                <a:latin typeface="Bernard MT Condensed" pitchFamily="18"/>
                <a:ea typeface="Arial Unicode MS" pitchFamily="2"/>
                <a:cs typeface="Tahoma" pitchFamily="2"/>
              </a:rPr>
              <a:t>II</a:t>
            </a:r>
            <a:r>
              <a:rPr lang="fr-FR" sz="4000" b="0" i="0" u="sng" strike="noStrike" kern="1200" cap="none" spc="0" baseline="0" dirty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e siècle d'après Ptolémée</a:t>
            </a:r>
          </a:p>
        </p:txBody>
      </p:sp>
      <p:pic>
        <p:nvPicPr>
          <p:cNvPr id="1026" name="Picture 2" descr="F:\Claire\AP\pp.jpg"/>
          <p:cNvPicPr>
            <a:picLocks noChangeAspect="1" noChangeArrowheads="1"/>
          </p:cNvPicPr>
          <p:nvPr/>
        </p:nvPicPr>
        <p:blipFill>
          <a:blip r:embed="rId3" cstate="print"/>
          <a:srcRect t="1908" r="14726"/>
          <a:stretch>
            <a:fillRect/>
          </a:stretch>
        </p:blipFill>
        <p:spPr bwMode="auto">
          <a:xfrm>
            <a:off x="1223888" y="1403573"/>
            <a:ext cx="7128792" cy="598624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07864" y="1043533"/>
            <a:ext cx="1584176" cy="60486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0080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 smtClean="0">
                <a:solidFill>
                  <a:srgbClr val="00FFFF"/>
                </a:solidFill>
                <a:latin typeface="Matura MT Script Capitals" pitchFamily="66" charset="0"/>
              </a:rPr>
              <a:t>Lunettes astronomiques et nouvelles techniques pour observer les étoiles</a:t>
            </a:r>
            <a:endParaRPr lang="fr-FR" sz="4000" u="sng" dirty="0">
              <a:solidFill>
                <a:srgbClr val="00FFFF"/>
              </a:solidFill>
              <a:latin typeface="Matura MT Script Capitals" pitchFamily="66" charset="0"/>
            </a:endParaRPr>
          </a:p>
        </p:txBody>
      </p:sp>
      <p:pic>
        <p:nvPicPr>
          <p:cNvPr id="47107" name="Picture 3" descr="F:\Claire\AP\Étoiles\558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76" y="4643933"/>
            <a:ext cx="2376264" cy="2664296"/>
          </a:xfrm>
          <a:prstGeom prst="rect">
            <a:avLst/>
          </a:prstGeom>
          <a:noFill/>
        </p:spPr>
      </p:pic>
      <p:pic>
        <p:nvPicPr>
          <p:cNvPr id="47110" name="Picture 6" descr="F:\Claire\AP\Étoiles\6033.jpg"/>
          <p:cNvPicPr>
            <a:picLocks noChangeAspect="1" noChangeArrowheads="1"/>
          </p:cNvPicPr>
          <p:nvPr/>
        </p:nvPicPr>
        <p:blipFill>
          <a:blip r:embed="rId3" cstate="print"/>
          <a:srcRect l="19010" t="10493" r="22230" b="4248"/>
          <a:stretch>
            <a:fillRect/>
          </a:stretch>
        </p:blipFill>
        <p:spPr bwMode="auto">
          <a:xfrm>
            <a:off x="5351698" y="4571925"/>
            <a:ext cx="2448272" cy="2664296"/>
          </a:xfrm>
          <a:prstGeom prst="rect">
            <a:avLst/>
          </a:prstGeom>
          <a:noFill/>
        </p:spPr>
      </p:pic>
      <p:pic>
        <p:nvPicPr>
          <p:cNvPr id="47111" name="Picture 7" descr="F:\Claire\AP\Étoiles\gal51.jpg"/>
          <p:cNvPicPr>
            <a:picLocks noChangeAspect="1" noChangeArrowheads="1"/>
          </p:cNvPicPr>
          <p:nvPr/>
        </p:nvPicPr>
        <p:blipFill>
          <a:blip r:embed="rId4" cstate="print"/>
          <a:srcRect l="2740" t="3005" r="62186" b="2170"/>
          <a:stretch>
            <a:fillRect/>
          </a:stretch>
        </p:blipFill>
        <p:spPr bwMode="auto">
          <a:xfrm>
            <a:off x="287784" y="1331565"/>
            <a:ext cx="1872208" cy="2929994"/>
          </a:xfrm>
          <a:prstGeom prst="rect">
            <a:avLst/>
          </a:prstGeom>
          <a:noFill/>
        </p:spPr>
      </p:pic>
      <p:pic>
        <p:nvPicPr>
          <p:cNvPr id="47112" name="Picture 8" descr="F:\Claire\AP\Étoiles\gal52.jpg"/>
          <p:cNvPicPr>
            <a:picLocks noChangeAspect="1" noChangeArrowheads="1"/>
          </p:cNvPicPr>
          <p:nvPr/>
        </p:nvPicPr>
        <p:blipFill>
          <a:blip r:embed="rId5" cstate="print"/>
          <a:srcRect l="41253" t="3202" r="1638" b="11168"/>
          <a:stretch>
            <a:fillRect/>
          </a:stretch>
        </p:blipFill>
        <p:spPr bwMode="auto">
          <a:xfrm>
            <a:off x="4464248" y="1331565"/>
            <a:ext cx="3318630" cy="288032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304008" y="1907629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FFFF"/>
                </a:solidFill>
                <a:latin typeface="Bernard MT Condensed" pitchFamily="18" charset="0"/>
              </a:rPr>
              <a:t>La </a:t>
            </a:r>
            <a:r>
              <a:rPr lang="fr-FR" sz="2000" dirty="0">
                <a:solidFill>
                  <a:srgbClr val="00FFFF"/>
                </a:solidFill>
                <a:latin typeface="Bernard MT Condensed" pitchFamily="18" charset="0"/>
              </a:rPr>
              <a:t>première lunette astronomique inventée en 1609 par l’italien Galilée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064648" y="1979637"/>
            <a:ext cx="1728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FFFF"/>
                </a:solidFill>
                <a:latin typeface="Bernard MT Condensed" pitchFamily="18" charset="0"/>
              </a:rPr>
              <a:t>Le premier </a:t>
            </a:r>
            <a:r>
              <a:rPr lang="fr-FR" sz="2000" dirty="0">
                <a:solidFill>
                  <a:srgbClr val="00FFFF"/>
                </a:solidFill>
                <a:latin typeface="Bernard MT Condensed" pitchFamily="18" charset="0"/>
              </a:rPr>
              <a:t>télescope d’Isaac </a:t>
            </a:r>
            <a:r>
              <a:rPr lang="fr-FR" sz="2000" dirty="0" smtClean="0">
                <a:solidFill>
                  <a:srgbClr val="00FFFF"/>
                </a:solidFill>
                <a:latin typeface="Bernard MT Condensed" pitchFamily="18" charset="0"/>
              </a:rPr>
              <a:t>Newton inventée </a:t>
            </a:r>
            <a:r>
              <a:rPr lang="fr-FR" sz="2000" dirty="0">
                <a:solidFill>
                  <a:srgbClr val="00FFFF"/>
                </a:solidFill>
                <a:latin typeface="Bernard MT Condensed" pitchFamily="18" charset="0"/>
              </a:rPr>
              <a:t>en </a:t>
            </a:r>
            <a:r>
              <a:rPr lang="fr-FR" sz="2000" dirty="0" smtClean="0">
                <a:solidFill>
                  <a:srgbClr val="00FFFF"/>
                </a:solidFill>
                <a:latin typeface="Bernard MT Condensed" pitchFamily="18" charset="0"/>
              </a:rPr>
              <a:t>1671</a:t>
            </a:r>
            <a:endParaRPr lang="fr-FR" sz="20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64048" y="5003973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FFFF"/>
                </a:solidFill>
                <a:latin typeface="Bernard MT Condensed" pitchFamily="18" charset="0"/>
              </a:rPr>
              <a:t>La lunette Harbour Master, utilisée par les marins</a:t>
            </a:r>
            <a:endParaRPr lang="fr-FR" sz="20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920632" y="5003973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FFFF"/>
                </a:solidFill>
                <a:latin typeface="Bernard MT Condensed" pitchFamily="18" charset="0"/>
              </a:rPr>
              <a:t>Observatoire astronomique moderne</a:t>
            </a:r>
            <a:endParaRPr lang="fr-FR" sz="20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0080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 smtClean="0">
                <a:solidFill>
                  <a:srgbClr val="00FFFF"/>
                </a:solidFill>
                <a:latin typeface="Matura MT Script Capitals" pitchFamily="66" charset="0"/>
              </a:rPr>
              <a:t>Conclusion</a:t>
            </a:r>
            <a:endParaRPr lang="fr-FR" sz="4000" u="sng" dirty="0">
              <a:solidFill>
                <a:srgbClr val="00FFFF"/>
              </a:solidFill>
              <a:latin typeface="Matura MT Script Capital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83928" y="1115541"/>
            <a:ext cx="6840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00FFFF"/>
                </a:solidFill>
                <a:latin typeface="Bernard MT Condensed" pitchFamily="18" charset="0"/>
              </a:rPr>
              <a:t>Reste t-il encore des choses à découvrir dans l’espace?</a:t>
            </a:r>
            <a:endParaRPr lang="fr-FR" sz="25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pic>
        <p:nvPicPr>
          <p:cNvPr id="48130" name="Picture 2" descr="F:\Claire\AP\Étoiles\110337362564.jpg"/>
          <p:cNvPicPr>
            <a:picLocks noChangeAspect="1" noChangeArrowheads="1"/>
          </p:cNvPicPr>
          <p:nvPr/>
        </p:nvPicPr>
        <p:blipFill>
          <a:blip r:embed="rId2" cstate="print"/>
          <a:srcRect r="32440"/>
          <a:stretch>
            <a:fillRect/>
          </a:stretch>
        </p:blipFill>
        <p:spPr bwMode="auto">
          <a:xfrm>
            <a:off x="4083249" y="2267669"/>
            <a:ext cx="5997376" cy="5292006"/>
          </a:xfrm>
          <a:prstGeom prst="rect">
            <a:avLst/>
          </a:prstGeom>
          <a:noFill/>
        </p:spPr>
      </p:pic>
      <p:pic>
        <p:nvPicPr>
          <p:cNvPr id="48131" name="Picture 3" descr="F:\Claire\AP\Étoiles\a4203_planetes_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67669"/>
            <a:ext cx="4968304" cy="52920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19996" y="2340004"/>
            <a:ext cx="7200003" cy="51008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10079998" cy="151377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0" i="0" u="sng" strike="noStrike" kern="0" cap="none" spc="0" baseline="0">
                <a:solidFill>
                  <a:srgbClr val="00FFFF"/>
                </a:solidFill>
                <a:uFillTx/>
                <a:latin typeface="Matura MT Script Capitals" pitchFamily="66"/>
              </a:defRPr>
            </a:pPr>
            <a:r>
              <a:rPr lang="fr-FR" sz="4000" b="0" i="0" u="sng" strike="noStrike" kern="1200" cap="none" spc="0" baseline="0" dirty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Vision du système solaire au </a:t>
            </a:r>
            <a:r>
              <a:rPr lang="fr-FR" sz="4000" b="0" i="0" u="sng" strike="noStrike" kern="1200" cap="none" spc="0" baseline="0" dirty="0">
                <a:solidFill>
                  <a:srgbClr val="00FFFF"/>
                </a:solidFill>
                <a:uFillTx/>
                <a:latin typeface="Bernard MT Condensed" pitchFamily="18"/>
                <a:ea typeface="Arial Unicode MS" pitchFamily="2"/>
                <a:cs typeface="Tahoma" pitchFamily="2"/>
              </a:rPr>
              <a:t>XVI</a:t>
            </a:r>
            <a:r>
              <a:rPr lang="fr-FR" sz="4000" b="0" i="0" u="sng" strike="noStrike" kern="1200" cap="none" spc="0" baseline="0" dirty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e siècle par Copernic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40002" y="1799996"/>
            <a:ext cx="3944877" cy="50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839995" y="1799996"/>
            <a:ext cx="539998" cy="503999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Rectangle 4"/>
          <p:cNvSpPr/>
          <p:nvPr/>
        </p:nvSpPr>
        <p:spPr>
          <a:xfrm rot="10799991">
            <a:off x="3059994" y="6480006"/>
            <a:ext cx="3960001" cy="53999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10079998" cy="1533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0" i="0" u="sng" strike="noStrike" kern="0" cap="none" spc="0" baseline="0">
                <a:solidFill>
                  <a:srgbClr val="00FFFF"/>
                </a:solidFill>
                <a:uFillTx/>
                <a:latin typeface="Matura MT Script Capitals" pitchFamily="66"/>
              </a:defRPr>
            </a:pPr>
            <a:r>
              <a:rPr lang="fr-FR" sz="4000" b="0" i="0" u="sng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Vision du système solaire au </a:t>
            </a:r>
            <a:r>
              <a:rPr lang="fr-FR" sz="4000" b="0" i="0" u="sng" strike="noStrike" kern="1200" cap="none" spc="0" baseline="0">
                <a:solidFill>
                  <a:srgbClr val="00FFFF"/>
                </a:solidFill>
                <a:uFillTx/>
                <a:latin typeface="Bernard MT Condensed" pitchFamily="18"/>
                <a:ea typeface="Arial Unicode MS" pitchFamily="2"/>
                <a:cs typeface="Tahoma" pitchFamily="2"/>
              </a:rPr>
              <a:t>XVII</a:t>
            </a:r>
            <a:r>
              <a:rPr lang="fr-FR" sz="4000" b="0" i="0" u="sng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e siècle par Kepler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20004" y="1979996"/>
            <a:ext cx="5219998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340004" y="6119996"/>
            <a:ext cx="5579997" cy="359999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60003" y="1979996"/>
            <a:ext cx="539998" cy="43200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10259997" cy="765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0" i="0" u="sng" strike="noStrike" kern="0" cap="none" spc="0" baseline="0">
                <a:solidFill>
                  <a:srgbClr val="00FFFF"/>
                </a:solidFill>
                <a:uFillTx/>
                <a:latin typeface="Matura MT Script Capitals" pitchFamily="66"/>
              </a:defRPr>
            </a:pPr>
            <a:r>
              <a:rPr lang="fr-FR" sz="4000" b="0" i="0" u="sng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Loi de la gravitation selon Newton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2143" t="2629" r="3559" b="3158"/>
          <a:stretch>
            <a:fillRect/>
          </a:stretch>
        </p:blipFill>
        <p:spPr>
          <a:xfrm>
            <a:off x="359788" y="899513"/>
            <a:ext cx="9505306" cy="6444133"/>
          </a:xfrm>
          <a:prstGeom prst="rect">
            <a:avLst/>
          </a:prstGeom>
          <a:noFill/>
          <a:ln w="76196">
            <a:noFill/>
            <a:prstDash val="solid"/>
          </a:ln>
        </p:spPr>
      </p:pic>
      <p:sp>
        <p:nvSpPr>
          <p:cNvPr id="4" name="ZoneTexte 2"/>
          <p:cNvSpPr txBox="1"/>
          <p:nvPr/>
        </p:nvSpPr>
        <p:spPr>
          <a:xfrm>
            <a:off x="0" y="0"/>
            <a:ext cx="10079998" cy="765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sng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Vision du système solaire actuel</a:t>
            </a:r>
          </a:p>
        </p:txBody>
      </p:sp>
      <p:sp>
        <p:nvSpPr>
          <p:cNvPr id="5" name="ZoneTexte 8"/>
          <p:cNvSpPr txBox="1"/>
          <p:nvPr/>
        </p:nvSpPr>
        <p:spPr>
          <a:xfrm>
            <a:off x="8136660" y="827504"/>
            <a:ext cx="1259997" cy="428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Neptune</a:t>
            </a:r>
          </a:p>
        </p:txBody>
      </p:sp>
      <p:sp>
        <p:nvSpPr>
          <p:cNvPr id="6" name="ZoneTexte 9"/>
          <p:cNvSpPr txBox="1"/>
          <p:nvPr/>
        </p:nvSpPr>
        <p:spPr>
          <a:xfrm>
            <a:off x="7200003" y="1371243"/>
            <a:ext cx="1259997" cy="428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Uranus</a:t>
            </a:r>
          </a:p>
        </p:txBody>
      </p:sp>
      <p:sp>
        <p:nvSpPr>
          <p:cNvPr id="7" name="ZoneTexte 10"/>
          <p:cNvSpPr txBox="1"/>
          <p:nvPr/>
        </p:nvSpPr>
        <p:spPr>
          <a:xfrm>
            <a:off x="6119996" y="1799996"/>
            <a:ext cx="1259997" cy="428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Saturne</a:t>
            </a:r>
          </a:p>
        </p:txBody>
      </p:sp>
      <p:sp>
        <p:nvSpPr>
          <p:cNvPr id="8" name="ZoneTexte 11"/>
          <p:cNvSpPr txBox="1"/>
          <p:nvPr/>
        </p:nvSpPr>
        <p:spPr>
          <a:xfrm>
            <a:off x="5039999" y="2451241"/>
            <a:ext cx="1259997" cy="428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Jupiter</a:t>
            </a:r>
          </a:p>
        </p:txBody>
      </p:sp>
      <p:sp>
        <p:nvSpPr>
          <p:cNvPr id="9" name="ZoneTexte 12"/>
          <p:cNvSpPr txBox="1"/>
          <p:nvPr/>
        </p:nvSpPr>
        <p:spPr>
          <a:xfrm>
            <a:off x="4140000" y="3351239"/>
            <a:ext cx="1079997" cy="428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Mars</a:t>
            </a:r>
          </a:p>
        </p:txBody>
      </p:sp>
      <p:sp>
        <p:nvSpPr>
          <p:cNvPr id="10" name="ZoneTexte 13"/>
          <p:cNvSpPr txBox="1"/>
          <p:nvPr/>
        </p:nvSpPr>
        <p:spPr>
          <a:xfrm>
            <a:off x="3420002" y="3711238"/>
            <a:ext cx="899998" cy="428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Terre</a:t>
            </a:r>
          </a:p>
        </p:txBody>
      </p:sp>
      <p:sp>
        <p:nvSpPr>
          <p:cNvPr id="11" name="ZoneTexte 14"/>
          <p:cNvSpPr txBox="1"/>
          <p:nvPr/>
        </p:nvSpPr>
        <p:spPr>
          <a:xfrm>
            <a:off x="2520004" y="4140000"/>
            <a:ext cx="1079997" cy="428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Vénus</a:t>
            </a:r>
          </a:p>
        </p:txBody>
      </p:sp>
      <p:sp>
        <p:nvSpPr>
          <p:cNvPr id="12" name="ZoneTexte 15"/>
          <p:cNvSpPr txBox="1"/>
          <p:nvPr/>
        </p:nvSpPr>
        <p:spPr>
          <a:xfrm>
            <a:off x="1619996" y="4679999"/>
            <a:ext cx="1259997" cy="428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Mercure</a:t>
            </a:r>
          </a:p>
        </p:txBody>
      </p:sp>
      <p:sp>
        <p:nvSpPr>
          <p:cNvPr id="13" name="ZoneTexte 16"/>
          <p:cNvSpPr txBox="1"/>
          <p:nvPr/>
        </p:nvSpPr>
        <p:spPr>
          <a:xfrm>
            <a:off x="359999" y="5759997"/>
            <a:ext cx="1439997" cy="428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Soleil</a:t>
            </a:r>
          </a:p>
        </p:txBody>
      </p:sp>
      <p:sp>
        <p:nvSpPr>
          <p:cNvPr id="14" name="Rectangle 20"/>
          <p:cNvSpPr/>
          <p:nvPr/>
        </p:nvSpPr>
        <p:spPr>
          <a:xfrm>
            <a:off x="9360795" y="1115540"/>
            <a:ext cx="360035" cy="216027"/>
          </a:xfrm>
          <a:prstGeom prst="rect">
            <a:avLst/>
          </a:prstGeom>
          <a:solidFill>
            <a:schemeClr val="tx1"/>
          </a:solidFill>
          <a:ln w="25402">
            <a:solidFill>
              <a:schemeClr val="tx1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" y="0"/>
            <a:ext cx="1008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 smtClean="0">
                <a:solidFill>
                  <a:srgbClr val="00FFFF"/>
                </a:solidFill>
                <a:latin typeface="Matura MT Script Capitals" pitchFamily="66" charset="0"/>
              </a:rPr>
              <a:t>Soleil</a:t>
            </a:r>
            <a:endParaRPr lang="fr-FR" sz="3600" u="sng" dirty="0">
              <a:solidFill>
                <a:srgbClr val="00FFFF"/>
              </a:solidFill>
              <a:latin typeface="Matura MT Script Capital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24" y="1691605"/>
            <a:ext cx="46805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544368" y="2483693"/>
          <a:ext cx="4176216" cy="23762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92072"/>
                <a:gridCol w="1392072"/>
                <a:gridCol w="1392072"/>
              </a:tblGrid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Types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Année de découverte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Satellites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Etoiles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4,6</a:t>
                      </a:r>
                      <a:r>
                        <a:rPr lang="fr-FR" sz="2000" b="0" baseline="0" dirty="0" smtClean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 milliard d’années avant J.C.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0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0259997" cy="698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sng" strike="noStrike" kern="0" cap="none" spc="0" baseline="0">
                <a:solidFill>
                  <a:srgbClr val="00FFFF"/>
                </a:solidFill>
                <a:uFillTx/>
                <a:latin typeface="Matura MT Script Capitals" pitchFamily="66"/>
              </a:defRPr>
            </a:pPr>
            <a:r>
              <a:rPr lang="fr-FR" sz="3600" b="0" i="0" u="sng" strike="noStrike" kern="1200" cap="none" spc="0" baseline="0" dirty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Mercure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91840" y="1835621"/>
            <a:ext cx="4189228" cy="37460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544368" y="2483693"/>
          <a:ext cx="4176216" cy="23762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92072"/>
                <a:gridCol w="1392072"/>
                <a:gridCol w="1392072"/>
              </a:tblGrid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Types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Année de découverte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Satellites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Planète tellurique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I e siècle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0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10259997" cy="765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0" i="0" u="sng" strike="noStrike" kern="0" cap="none" spc="0" baseline="0">
                <a:solidFill>
                  <a:srgbClr val="00FFFF"/>
                </a:solidFill>
                <a:uFillTx/>
                <a:latin typeface="Matura MT Script Capitals" pitchFamily="66"/>
              </a:defRPr>
            </a:pPr>
            <a:r>
              <a:rPr lang="fr-FR" sz="4000" b="0" i="0" u="sng" strike="noStrike" kern="1200" cap="none" spc="0" baseline="0">
                <a:solidFill>
                  <a:srgbClr val="00FFFF"/>
                </a:solidFill>
                <a:uFillTx/>
                <a:latin typeface="Matura MT Script Capitals" pitchFamily="66"/>
                <a:ea typeface="Arial Unicode MS" pitchFamily="2"/>
                <a:cs typeface="Tahoma" pitchFamily="2"/>
              </a:rPr>
              <a:t>Vénus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19832" y="1475581"/>
            <a:ext cx="4464496" cy="43934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544368" y="2483693"/>
          <a:ext cx="4176216" cy="23762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92072"/>
                <a:gridCol w="1392072"/>
                <a:gridCol w="1392072"/>
              </a:tblGrid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Types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Année de découverte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Satellites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Planète tellurique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solidFill>
                            <a:srgbClr val="00FFFF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685 av. J.C.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rgbClr val="00FFFF"/>
                          </a:solidFill>
                          <a:latin typeface="Bernard MT Condensed" pitchFamily="18" charset="0"/>
                        </a:rPr>
                        <a:t>0</a:t>
                      </a:r>
                      <a:endParaRPr lang="fr-FR" sz="2000" b="0" dirty="0">
                        <a:solidFill>
                          <a:srgbClr val="00FFFF"/>
                        </a:solidFill>
                        <a:latin typeface="Bernard MT Condense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269</Words>
  <Application>Microsoft Office PowerPoint</Application>
  <PresentationFormat>Personnalisé</PresentationFormat>
  <Paragraphs>96</Paragraphs>
  <Slides>21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Standard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BOURDIER1</dc:creator>
  <cp:lastModifiedBy>LEROY</cp:lastModifiedBy>
  <cp:revision>33</cp:revision>
  <dcterms:created xsi:type="dcterms:W3CDTF">2011-03-15T09:05:07Z</dcterms:created>
  <dcterms:modified xsi:type="dcterms:W3CDTF">2011-04-11T12:11:56Z</dcterms:modified>
</cp:coreProperties>
</file>