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63FD-F7B0-46D4-8042-94BFA8EECB78}" type="datetimeFigureOut">
              <a:rPr lang="fr-FR" smtClean="0"/>
              <a:pPr/>
              <a:t>29/03/2011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0C8D-82CD-4243-B958-7C89C11913E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63FD-F7B0-46D4-8042-94BFA8EECB78}" type="datetimeFigureOut">
              <a:rPr lang="fr-FR" smtClean="0"/>
              <a:pPr/>
              <a:t>29/03/2011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0C8D-82CD-4243-B958-7C89C11913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63FD-F7B0-46D4-8042-94BFA8EECB78}" type="datetimeFigureOut">
              <a:rPr lang="fr-FR" smtClean="0"/>
              <a:pPr/>
              <a:t>29/03/2011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0C8D-82CD-4243-B958-7C89C11913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63FD-F7B0-46D4-8042-94BFA8EECB78}" type="datetimeFigureOut">
              <a:rPr lang="fr-FR" smtClean="0"/>
              <a:pPr/>
              <a:t>29/03/2011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0C8D-82CD-4243-B958-7C89C11913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63FD-F7B0-46D4-8042-94BFA8EECB78}" type="datetimeFigureOut">
              <a:rPr lang="fr-FR" smtClean="0"/>
              <a:pPr/>
              <a:t>29/03/2011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95A0C8D-82CD-4243-B958-7C89C11913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63FD-F7B0-46D4-8042-94BFA8EECB78}" type="datetimeFigureOut">
              <a:rPr lang="fr-FR" smtClean="0"/>
              <a:pPr/>
              <a:t>29/03/2011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0C8D-82CD-4243-B958-7C89C11913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63FD-F7B0-46D4-8042-94BFA8EECB78}" type="datetimeFigureOut">
              <a:rPr lang="fr-FR" smtClean="0"/>
              <a:pPr/>
              <a:t>29/03/2011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0C8D-82CD-4243-B958-7C89C11913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63FD-F7B0-46D4-8042-94BFA8EECB78}" type="datetimeFigureOut">
              <a:rPr lang="fr-FR" smtClean="0"/>
              <a:pPr/>
              <a:t>29/03/2011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0C8D-82CD-4243-B958-7C89C11913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63FD-F7B0-46D4-8042-94BFA8EECB78}" type="datetimeFigureOut">
              <a:rPr lang="fr-FR" smtClean="0"/>
              <a:pPr/>
              <a:t>29/03/2011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0C8D-82CD-4243-B958-7C89C11913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63FD-F7B0-46D4-8042-94BFA8EECB78}" type="datetimeFigureOut">
              <a:rPr lang="fr-FR" smtClean="0"/>
              <a:pPr/>
              <a:t>29/03/2011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0C8D-82CD-4243-B958-7C89C11913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63FD-F7B0-46D4-8042-94BFA8EECB78}" type="datetimeFigureOut">
              <a:rPr lang="fr-FR" smtClean="0"/>
              <a:pPr/>
              <a:t>29/03/2011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0C8D-82CD-4243-B958-7C89C11913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D163FD-F7B0-46D4-8042-94BFA8EECB78}" type="datetimeFigureOut">
              <a:rPr lang="fr-FR" smtClean="0"/>
              <a:pPr/>
              <a:t>29/03/2011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5A0C8D-82CD-4243-B958-7C89C11913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Ve_si%C3%A8cle_av._J.-C." TargetMode="External"/><Relationship Id="rId2" Type="http://schemas.openxmlformats.org/officeDocument/2006/relationships/hyperlink" Target="http://fr.wikipedia.org/wiki/Hippocrat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fr.wikipedia.org/wiki/Serment_d'Hippocrat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Bacteria" TargetMode="External"/><Relationship Id="rId2" Type="http://schemas.openxmlformats.org/officeDocument/2006/relationships/hyperlink" Target="http://fr.wikipedia.org/wiki/M%C3%A9decine_sous_la_Rome_antiqu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mini.org/wiki/Gr%C3%A8ce_antique" TargetMode="External"/><Relationship Id="rId2" Type="http://schemas.openxmlformats.org/officeDocument/2006/relationships/hyperlink" Target="http://fr.wikimini.org/w/index.php?title=Europe_occidentale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fr.wikimini.org/wiki/Religion" TargetMode="External"/><Relationship Id="rId4" Type="http://schemas.openxmlformats.org/officeDocument/2006/relationships/hyperlink" Target="http://fr.wikimini.org/wiki/Rome_antiqu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mini.org/w/index.php?title=Infection&amp;action=edit&amp;redlink=1" TargetMode="External"/><Relationship Id="rId2" Type="http://schemas.openxmlformats.org/officeDocument/2006/relationships/hyperlink" Target="http://fr.wikimini.org/w/index.php?title=Microbe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mini.org/w/index.php?title=Charme_(magie)&amp;action=edit&amp;redlink=1" TargetMode="External"/><Relationship Id="rId2" Type="http://schemas.openxmlformats.org/officeDocument/2006/relationships/hyperlink" Target="http://fr.wikimini.org/w/index.php?title=Herbe_m%C3%A9dicinale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fr.wikimini.org/w/index.php?title=Sortil%C3%A8ge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fnath.org/upload/image/Phototheque/divers/icone_medec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8640"/>
            <a:ext cx="6017108" cy="6178283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L’histoire de la médecine:</a:t>
            </a:r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Dans l’antiquité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premier savant grec est </a:t>
            </a:r>
            <a:r>
              <a:rPr lang="fr-FR" dirty="0" smtClean="0">
                <a:hlinkClick r:id="rId2"/>
              </a:rPr>
              <a:t>Hippocrate</a:t>
            </a:r>
            <a:r>
              <a:rPr lang="fr-FR" dirty="0" smtClean="0"/>
              <a:t> au </a:t>
            </a:r>
            <a:r>
              <a:rPr lang="fr-FR" dirty="0" smtClean="0">
                <a:hlinkClick r:id="rId3" tooltip="Ve siècle av. J.-C."/>
              </a:rPr>
              <a:t>V</a:t>
            </a:r>
            <a:r>
              <a:rPr lang="fr-FR" baseline="30000" dirty="0" smtClean="0">
                <a:hlinkClick r:id="rId3" tooltip="Ve siècle av. J.-C."/>
              </a:rPr>
              <a:t>e</a:t>
            </a:r>
            <a:r>
              <a:rPr lang="fr-FR" dirty="0" smtClean="0">
                <a:hlinkClick r:id="rId3" tooltip="Ve siècle av. J.-C."/>
              </a:rPr>
              <a:t> siècle av. J.-C.</a:t>
            </a:r>
            <a:r>
              <a:rPr lang="fr-FR" dirty="0" smtClean="0"/>
              <a:t>. Il est traditionnellement reconnu comme l'auteur du </a:t>
            </a:r>
            <a:r>
              <a:rPr lang="fr-FR" dirty="0" smtClean="0">
                <a:hlinkClick r:id="rId4" tooltip="Serment d'Hippocrate"/>
              </a:rPr>
              <a:t>serment</a:t>
            </a:r>
            <a:r>
              <a:rPr lang="fr-FR" dirty="0" smtClean="0"/>
              <a:t> qui porte son nom. </a:t>
            </a:r>
          </a:p>
          <a:p>
            <a:endParaRPr lang="fr-FR" dirty="0"/>
          </a:p>
        </p:txBody>
      </p:sp>
      <p:pic>
        <p:nvPicPr>
          <p:cNvPr id="29698" name="Picture 2" descr="http://t3.gstatic.com/images?q=tbn:ANd9GcQdBlBf2IUcQIj1fCBYbPyHT63yeP8fc2G4w38EgF3lGLL3Opd7"/>
          <p:cNvPicPr>
            <a:picLocks noChangeAspect="1" noChangeArrowheads="1"/>
          </p:cNvPicPr>
          <p:nvPr/>
        </p:nvPicPr>
        <p:blipFill>
          <a:blip r:embed="rId5" cstate="print"/>
          <a:srcRect l="5838" t="7794" r="29947"/>
          <a:stretch>
            <a:fillRect/>
          </a:stretch>
        </p:blipFill>
        <p:spPr bwMode="auto">
          <a:xfrm>
            <a:off x="1619672" y="3717032"/>
            <a:ext cx="2304256" cy="2478305"/>
          </a:xfrm>
          <a:prstGeom prst="rect">
            <a:avLst/>
          </a:prstGeom>
          <a:noFill/>
        </p:spPr>
      </p:pic>
      <p:pic>
        <p:nvPicPr>
          <p:cNvPr id="29700" name="Picture 4" descr="http://t2.gstatic.com/images?q=tbn:ANd9GcRNC0K0z4coJTKXul8cUqxdjFhFEYdTbzHakZAhszvHcayrwRc0X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3645024"/>
            <a:ext cx="1847850" cy="2466975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508104" y="6237312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Hippocrate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691680" y="623731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Outils utilisés dans l’Antiquité</a:t>
            </a:r>
            <a:endParaRPr lang="fr-FR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/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b="1" dirty="0" smtClean="0">
                <a:solidFill>
                  <a:srgbClr val="C00000"/>
                </a:solidFill>
              </a:rPr>
              <a:t>Hygiène dans la médecine romaine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	C'est dans la maîtrise de l'hygiène que les </a:t>
            </a:r>
            <a:r>
              <a:rPr lang="fr-FR" sz="2000" dirty="0" smtClean="0">
                <a:hlinkClick r:id="rId2" tooltip="Médecine sous la Rome antique"/>
              </a:rPr>
              <a:t>médecins romains</a:t>
            </a:r>
            <a:r>
              <a:rPr lang="fr-FR" sz="2000" dirty="0" smtClean="0"/>
              <a:t> sont peut-être les plus surprenants. Bien que ne connaissant pas l'existence des </a:t>
            </a:r>
            <a:r>
              <a:rPr lang="fr-FR" sz="2000" dirty="0" smtClean="0">
                <a:hlinkClick r:id="rId3" tooltip="Bacteria"/>
              </a:rPr>
              <a:t>bactéries</a:t>
            </a:r>
            <a:r>
              <a:rPr lang="fr-FR" sz="2000" dirty="0" smtClean="0"/>
              <a:t>, ils savaient qu'ils devaient faire bouillir leurs instruments de chirurgie, qu'il ne fallait pas mélanger eaux usées et eaux propres…</a:t>
            </a:r>
          </a:p>
          <a:p>
            <a:endParaRPr lang="fr-FR" dirty="0"/>
          </a:p>
        </p:txBody>
      </p:sp>
      <p:pic>
        <p:nvPicPr>
          <p:cNvPr id="30722" name="Picture 2" descr="http://t0.gstatic.com/images?q=tbn:ANd9GcROar65tzRaji9btPn2vdRXA_2ZYFf_SvybYABGxL9skPLQdGa2P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293096"/>
            <a:ext cx="3076575" cy="1485900"/>
          </a:xfrm>
          <a:prstGeom prst="rect">
            <a:avLst/>
          </a:prstGeom>
          <a:noFill/>
        </p:spPr>
      </p:pic>
      <p:pic>
        <p:nvPicPr>
          <p:cNvPr id="30724" name="Picture 4" descr="http://t1.gstatic.com/images?q=tbn:ANd9GcS7aRiLQ9UFDQfuK_v7gt98Rsm33lMFcDoDLV_UjV5dhZ9B_hj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293096"/>
            <a:ext cx="3028950" cy="1514475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2627784" y="594928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Matériel médical utilisé par les romains</a:t>
            </a:r>
            <a:endParaRPr lang="fr-FR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La </a:t>
            </a:r>
            <a:r>
              <a:rPr lang="fr-FR" b="1" dirty="0" smtClean="0">
                <a:solidFill>
                  <a:srgbClr val="C00000"/>
                </a:solidFill>
              </a:rPr>
              <a:t>médecine au Moyen Âge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781128"/>
          </a:xfrm>
        </p:spPr>
        <p:txBody>
          <a:bodyPr>
            <a:normAutofit/>
          </a:bodyPr>
          <a:lstStyle/>
          <a:p>
            <a:r>
              <a:rPr lang="fr-FR" dirty="0" smtClean="0"/>
              <a:t>La </a:t>
            </a:r>
            <a:r>
              <a:rPr lang="fr-FR" b="1" dirty="0" smtClean="0"/>
              <a:t>médecine au Moyen Âge</a:t>
            </a:r>
            <a:r>
              <a:rPr lang="fr-FR" dirty="0" smtClean="0"/>
              <a:t>, en </a:t>
            </a:r>
            <a:r>
              <a:rPr lang="fr-FR" dirty="0" smtClean="0">
                <a:hlinkClick r:id="rId2" tooltip="Europe occidentale (page inexistante)"/>
              </a:rPr>
              <a:t>Europe occidentale</a:t>
            </a:r>
            <a:r>
              <a:rPr lang="fr-FR" dirty="0" smtClean="0"/>
              <a:t>, était un mélange fondé sur les connaissances et les textes de la </a:t>
            </a:r>
            <a:r>
              <a:rPr lang="fr-FR" dirty="0" smtClean="0">
                <a:hlinkClick r:id="rId3" tooltip="Grèce antique"/>
              </a:rPr>
              <a:t>Grèce</a:t>
            </a:r>
            <a:r>
              <a:rPr lang="fr-FR" dirty="0" smtClean="0"/>
              <a:t> et la </a:t>
            </a:r>
            <a:r>
              <a:rPr lang="fr-FR" dirty="0" smtClean="0">
                <a:hlinkClick r:id="rId4" tooltip="Rome antique"/>
              </a:rPr>
              <a:t>Rome antiques</a:t>
            </a:r>
            <a:r>
              <a:rPr lang="fr-FR" dirty="0" smtClean="0"/>
              <a:t>, ainsi que les croyances populaires et </a:t>
            </a:r>
            <a:r>
              <a:rPr lang="fr-FR" dirty="0" smtClean="0">
                <a:hlinkClick r:id="rId5" tooltip="Religion"/>
              </a:rPr>
              <a:t>religieuses</a:t>
            </a:r>
            <a:r>
              <a:rPr lang="fr-FR" dirty="0" smtClean="0"/>
              <a:t>. </a:t>
            </a:r>
          </a:p>
          <a:p>
            <a:endParaRPr lang="fr-FR" dirty="0"/>
          </a:p>
        </p:txBody>
      </p:sp>
      <p:pic>
        <p:nvPicPr>
          <p:cNvPr id="28674" name="Picture 2" descr="http://t1.gstatic.com/images?q=tbn:ANd9GcREJ0vLVK_SUKS4pxi1yu8IAOHTBZhwQwSJfoaXyMmxzux1-3Q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1772816"/>
            <a:ext cx="2592288" cy="443100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Hygiène 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Le peuple ignorait les </a:t>
            </a:r>
            <a:r>
              <a:rPr lang="fr-FR" sz="2400" dirty="0" smtClean="0">
                <a:hlinkClick r:id="rId2" tooltip="Microbe (page inexistante)"/>
              </a:rPr>
              <a:t>microbes</a:t>
            </a:r>
            <a:r>
              <a:rPr lang="fr-FR" sz="2400" dirty="0" smtClean="0"/>
              <a:t> et les risques d’</a:t>
            </a:r>
            <a:r>
              <a:rPr lang="fr-FR" sz="2400" dirty="0" smtClean="0">
                <a:hlinkClick r:id="rId3" tooltip="Infection (page inexistante)"/>
              </a:rPr>
              <a:t>infection</a:t>
            </a:r>
            <a:r>
              <a:rPr lang="fr-FR" sz="2400" dirty="0" smtClean="0"/>
              <a:t>. </a:t>
            </a:r>
            <a:r>
              <a:rPr lang="fr-FR" sz="2400" dirty="0" smtClean="0"/>
              <a:t>Le lavage des mains entre chaque examens </a:t>
            </a:r>
            <a:r>
              <a:rPr lang="fr-FR" sz="2400" dirty="0" smtClean="0"/>
              <a:t>é</a:t>
            </a:r>
            <a:r>
              <a:rPr lang="fr-FR" sz="2400" dirty="0" smtClean="0"/>
              <a:t>vite aux patients d’</a:t>
            </a:r>
            <a:r>
              <a:rPr lang="fr-FR" sz="2400" dirty="0" err="1" smtClean="0"/>
              <a:t>etre</a:t>
            </a:r>
            <a:r>
              <a:rPr lang="fr-FR" sz="2400" dirty="0" smtClean="0"/>
              <a:t> contaminés</a:t>
            </a:r>
            <a:endParaRPr lang="fr-FR" sz="2400" dirty="0" smtClean="0"/>
          </a:p>
          <a:p>
            <a:endParaRPr lang="fr-FR" dirty="0"/>
          </a:p>
        </p:txBody>
      </p:sp>
      <p:pic>
        <p:nvPicPr>
          <p:cNvPr id="27650" name="Picture 2" descr="http://t2.gstatic.com/images?q=tbn:ANd9GcS3qXMB-NgFcfY-TB0D0wlDQhujfFiAcuXC9uThS9a_OFc3J0Nwe9NpAyy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4365104"/>
            <a:ext cx="1905000" cy="1962150"/>
          </a:xfrm>
          <a:prstGeom prst="rect">
            <a:avLst/>
          </a:prstGeom>
          <a:noFill/>
        </p:spPr>
      </p:pic>
      <p:pic>
        <p:nvPicPr>
          <p:cNvPr id="27654" name="Picture 6" descr="http://t0.gstatic.com/images?q=tbn:ANd9GcQmTvs5VAUGYrvDBgDld5PrfgjQkCWAVWTqrG2-AjymYsYGeWxHPZcQaA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653136"/>
            <a:ext cx="1892508" cy="166077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Soins médicaux 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709160"/>
          </a:xfrm>
        </p:spPr>
        <p:txBody>
          <a:bodyPr>
            <a:normAutofit fontScale="92500"/>
          </a:bodyPr>
          <a:lstStyle/>
          <a:p>
            <a:r>
              <a:rPr lang="fr-FR" sz="2400" dirty="0" smtClean="0"/>
              <a:t>On recommandait des </a:t>
            </a:r>
            <a:r>
              <a:rPr lang="fr-FR" sz="2400" dirty="0" smtClean="0">
                <a:hlinkClick r:id="rId2" tooltip="Herbe médicinale (page inexistante)"/>
              </a:rPr>
              <a:t>herbes médicinales</a:t>
            </a:r>
            <a:r>
              <a:rPr lang="fr-FR" sz="2400" dirty="0" smtClean="0"/>
              <a:t>, voire des </a:t>
            </a:r>
            <a:r>
              <a:rPr lang="fr-FR" sz="2400" dirty="0" smtClean="0">
                <a:hlinkClick r:id="rId3" tooltip="Charme (magie) (page inexistante)"/>
              </a:rPr>
              <a:t>charmes</a:t>
            </a:r>
            <a:r>
              <a:rPr lang="fr-FR" sz="2400" dirty="0" smtClean="0"/>
              <a:t> et des </a:t>
            </a:r>
            <a:r>
              <a:rPr lang="fr-FR" sz="2400" dirty="0" smtClean="0">
                <a:hlinkClick r:id="rId4" tooltip="Sortilège (page inexistante)"/>
              </a:rPr>
              <a:t>sortilèges</a:t>
            </a:r>
            <a:r>
              <a:rPr lang="fr-FR" sz="2400" dirty="0" smtClean="0"/>
              <a:t>. </a:t>
            </a:r>
          </a:p>
          <a:p>
            <a:r>
              <a:rPr lang="fr-FR" sz="2400" dirty="0" smtClean="0"/>
              <a:t>Comme l’anesthésie n’existait pas, les opérations étaient douloureuses et le malade, s’il survivait, risquait de mourir des suites d’une infection. </a:t>
            </a:r>
          </a:p>
          <a:p>
            <a:endParaRPr lang="fr-FR" dirty="0"/>
          </a:p>
        </p:txBody>
      </p:sp>
      <p:pic>
        <p:nvPicPr>
          <p:cNvPr id="26626" name="Picture 2" descr="http://t2.gstatic.com/images?q=tbn:ANd9GcSKa2HSQVBhEncodL8Gh8En_rXPB_-Orutwzq_5E89QBsDymhxoc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556792"/>
            <a:ext cx="4464496" cy="456091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860032" y="62373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Herbes médicinales</a:t>
            </a:r>
            <a:endParaRPr lang="fr-FR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</TotalTime>
  <Words>131</Words>
  <Application>Microsoft Office PowerPoint</Application>
  <PresentationFormat>Affichage à l'écran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Apex</vt:lpstr>
      <vt:lpstr>L’histoire de la médecine:</vt:lpstr>
      <vt:lpstr>Dans l’antiquité</vt:lpstr>
      <vt:lpstr> Hygiène dans la médecine romaine </vt:lpstr>
      <vt:lpstr>La médecine au Moyen Âge</vt:lpstr>
      <vt:lpstr>Hygiène  </vt:lpstr>
      <vt:lpstr>Soins médicaux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de la médecine:</dc:title>
  <dc:creator>tetaz</dc:creator>
  <cp:lastModifiedBy>tetaz</cp:lastModifiedBy>
  <cp:revision>12</cp:revision>
  <dcterms:created xsi:type="dcterms:W3CDTF">2011-03-15T08:21:33Z</dcterms:created>
  <dcterms:modified xsi:type="dcterms:W3CDTF">2011-03-29T07:47:35Z</dcterms:modified>
</cp:coreProperties>
</file>