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5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3A1719FB-9D05-4D13-BFE3-97F86528C01E}" type="datetimeFigureOut">
              <a:rPr lang="fr-FR" smtClean="0"/>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1054206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A1719FB-9D05-4D13-BFE3-97F86528C01E}" type="datetimeFigureOut">
              <a:rPr lang="fr-FR" smtClean="0"/>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133697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A1719FB-9D05-4D13-BFE3-97F86528C01E}" type="datetimeFigureOut">
              <a:rPr lang="fr-FR" smtClean="0"/>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597370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A1719FB-9D05-4D13-BFE3-97F86528C01E}" type="datetimeFigureOut">
              <a:rPr lang="fr-FR" smtClean="0"/>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284410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3A1719FB-9D05-4D13-BFE3-97F86528C01E}" type="datetimeFigureOut">
              <a:rPr lang="fr-FR" smtClean="0"/>
              <a:t>03/05/2020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333403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A1719FB-9D05-4D13-BFE3-97F86528C01E}" type="datetimeFigureOut">
              <a:rPr lang="fr-FR" smtClean="0"/>
              <a:t>03/05/2020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349344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A1719FB-9D05-4D13-BFE3-97F86528C01E}" type="datetimeFigureOut">
              <a:rPr lang="fr-FR" smtClean="0"/>
              <a:t>03/05/2020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388831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A1719FB-9D05-4D13-BFE3-97F86528C01E}" type="datetimeFigureOut">
              <a:rPr lang="fr-FR" smtClean="0"/>
              <a:t>03/05/2020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174154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1719FB-9D05-4D13-BFE3-97F86528C01E}" type="datetimeFigureOut">
              <a:rPr lang="fr-FR" smtClean="0"/>
              <a:t>03/05/2020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249952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A1719FB-9D05-4D13-BFE3-97F86528C01E}" type="datetimeFigureOut">
              <a:rPr lang="fr-FR" smtClean="0"/>
              <a:t>03/05/2020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127783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A1719FB-9D05-4D13-BFE3-97F86528C01E}" type="datetimeFigureOut">
              <a:rPr lang="fr-FR" smtClean="0"/>
              <a:t>03/05/2020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7EA2FA4-3146-4774-A432-A2369FA6F06F}" type="slidenum">
              <a:rPr lang="fr-FR" smtClean="0"/>
              <a:t>‹N°›</a:t>
            </a:fld>
            <a:endParaRPr lang="fr-FR"/>
          </a:p>
        </p:txBody>
      </p:sp>
    </p:spTree>
    <p:extLst>
      <p:ext uri="{BB962C8B-B14F-4D97-AF65-F5344CB8AC3E}">
        <p14:creationId xmlns:p14="http://schemas.microsoft.com/office/powerpoint/2010/main" val="4280858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719FB-9D05-4D13-BFE3-97F86528C01E}" type="datetimeFigureOut">
              <a:rPr lang="fr-FR" smtClean="0"/>
              <a:t>03/05/2020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A2FA4-3146-4774-A432-A2369FA6F06F}" type="slidenum">
              <a:rPr lang="fr-FR" smtClean="0"/>
              <a:t>‹N°›</a:t>
            </a:fld>
            <a:endParaRPr lang="fr-FR"/>
          </a:p>
        </p:txBody>
      </p:sp>
    </p:spTree>
    <p:extLst>
      <p:ext uri="{BB962C8B-B14F-4D97-AF65-F5344CB8AC3E}">
        <p14:creationId xmlns:p14="http://schemas.microsoft.com/office/powerpoint/2010/main" val="3458674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28648" y="518815"/>
            <a:ext cx="7772400" cy="893961"/>
          </a:xfrm>
          <a:solidFill>
            <a:srgbClr val="C00000"/>
          </a:solidFill>
        </p:spPr>
        <p:txBody>
          <a:bodyPr/>
          <a:lstStyle/>
          <a:p>
            <a:r>
              <a:rPr lang="fr-FR" dirty="0">
                <a:solidFill>
                  <a:schemeClr val="bg1"/>
                </a:solidFill>
              </a:rPr>
              <a:t>L’entre-deux guerres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0679" y="1700808"/>
            <a:ext cx="3152775" cy="4524375"/>
          </a:xfrm>
          <a:prstGeom prst="rect">
            <a:avLst/>
          </a:prstGeom>
        </p:spPr>
      </p:pic>
      <p:sp>
        <p:nvSpPr>
          <p:cNvPr id="3" name="ZoneTexte 2"/>
          <p:cNvSpPr txBox="1"/>
          <p:nvPr/>
        </p:nvSpPr>
        <p:spPr>
          <a:xfrm>
            <a:off x="5868144" y="6597352"/>
            <a:ext cx="3024336" cy="369332"/>
          </a:xfrm>
          <a:prstGeom prst="rect">
            <a:avLst/>
          </a:prstGeom>
          <a:noFill/>
        </p:spPr>
        <p:txBody>
          <a:bodyPr wrap="square" rtlCol="0">
            <a:spAutoFit/>
          </a:bodyPr>
          <a:lstStyle/>
          <a:p>
            <a:pPr algn="r"/>
            <a:r>
              <a:rPr lang="fr-FR" dirty="0">
                <a:solidFill>
                  <a:schemeClr val="bg1">
                    <a:lumMod val="75000"/>
                  </a:schemeClr>
                </a:solidFill>
                <a:latin typeface="Papyrus" panose="03070502060502030205" pitchFamily="66" charset="0"/>
              </a:rPr>
              <a:t>Lala aime sa classe</a:t>
            </a:r>
          </a:p>
        </p:txBody>
      </p:sp>
    </p:spTree>
    <p:extLst>
      <p:ext uri="{BB962C8B-B14F-4D97-AF65-F5344CB8AC3E}">
        <p14:creationId xmlns:p14="http://schemas.microsoft.com/office/powerpoint/2010/main" val="277283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rPr>
              <a:t>Les années folles (1919 – 1929)</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4957" y="1767483"/>
            <a:ext cx="1502139" cy="1149102"/>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2080" y="3068960"/>
            <a:ext cx="3657600" cy="2457450"/>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520" y="1484784"/>
            <a:ext cx="2657475" cy="1714500"/>
          </a:xfrm>
          <a:prstGeom prst="rect">
            <a:avLst/>
          </a:prstGeom>
        </p:spPr>
      </p:pic>
      <p:pic>
        <p:nvPicPr>
          <p:cNvPr id="7" name="Imag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47864" y="1971129"/>
            <a:ext cx="1599826" cy="4206602"/>
          </a:xfrm>
          <a:prstGeom prst="rect">
            <a:avLst/>
          </a:prstGeom>
        </p:spPr>
      </p:pic>
    </p:spTree>
    <p:extLst>
      <p:ext uri="{BB962C8B-B14F-4D97-AF65-F5344CB8AC3E}">
        <p14:creationId xmlns:p14="http://schemas.microsoft.com/office/powerpoint/2010/main" val="64712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429000"/>
            <a:ext cx="8229600" cy="1143000"/>
          </a:xfrm>
        </p:spPr>
        <p:txBody>
          <a:bodyPr>
            <a:noAutofit/>
          </a:bodyPr>
          <a:lstStyle/>
          <a:p>
            <a:pPr algn="l"/>
            <a:r>
              <a:rPr lang="fr-FR" sz="1800" dirty="0">
                <a:latin typeface="Century Gothic" panose="020B0502020202020204" pitchFamily="34" charset="0"/>
              </a:rPr>
              <a:t>Le travail à la chaîne est inauguré en 1908 aux États-Unis par Henry Ford avec la production de la Ford T, généralement considérée comme la première voiture accessible au plus grand nombre, celle qui « mit l'Amérique sur des roues ».</a:t>
            </a:r>
            <a:br>
              <a:rPr lang="fr-FR" sz="1800" dirty="0">
                <a:latin typeface="Century Gothic" panose="020B0502020202020204" pitchFamily="34" charset="0"/>
              </a:rPr>
            </a:br>
            <a:br>
              <a:rPr lang="fr-FR" sz="1800" dirty="0">
                <a:latin typeface="Century Gothic" panose="020B0502020202020204" pitchFamily="34" charset="0"/>
              </a:rPr>
            </a:br>
            <a:r>
              <a:rPr lang="fr-FR" sz="1800" dirty="0">
                <a:latin typeface="Century Gothic" panose="020B0502020202020204" pitchFamily="34" charset="0"/>
              </a:rPr>
              <a:t>En France, c'est André Citroën qui met en place le travail à la chaîne, en 1921, en suivant les principes de son homologue américain.</a:t>
            </a: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4933950"/>
            <a:ext cx="5981700" cy="1924050"/>
          </a:xfrm>
        </p:spPr>
      </p:pic>
      <p:sp>
        <p:nvSpPr>
          <p:cNvPr id="5" name="Titre 1"/>
          <p:cNvSpPr txBox="1">
            <a:spLocks/>
          </p:cNvSpPr>
          <p:nvPr/>
        </p:nvSpPr>
        <p:spPr>
          <a:xfrm>
            <a:off x="478333" y="-1825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dirty="0">
                <a:solidFill>
                  <a:srgbClr val="C00000"/>
                </a:solidFill>
              </a:rPr>
              <a:t>Le travail à la chaîne</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102444"/>
            <a:ext cx="2500313" cy="1838325"/>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8064" y="1102444"/>
            <a:ext cx="2977356" cy="1784027"/>
          </a:xfrm>
          <a:prstGeom prst="rect">
            <a:avLst/>
          </a:prstGeom>
        </p:spPr>
      </p:pic>
    </p:spTree>
    <p:extLst>
      <p:ext uri="{BB962C8B-B14F-4D97-AF65-F5344CB8AC3E}">
        <p14:creationId xmlns:p14="http://schemas.microsoft.com/office/powerpoint/2010/main" val="54981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294" y="17760"/>
            <a:ext cx="8229600" cy="1143000"/>
          </a:xfrm>
        </p:spPr>
        <p:txBody>
          <a:bodyPr/>
          <a:lstStyle/>
          <a:p>
            <a:r>
              <a:rPr lang="fr-FR" dirty="0">
                <a:solidFill>
                  <a:srgbClr val="C00000"/>
                </a:solidFill>
              </a:rPr>
              <a:t>Le jeudi noir et la crise de 1929</a:t>
            </a:r>
          </a:p>
        </p:txBody>
      </p:sp>
      <p:sp>
        <p:nvSpPr>
          <p:cNvPr id="3" name="Espace réservé du contenu 2"/>
          <p:cNvSpPr>
            <a:spLocks noGrp="1"/>
          </p:cNvSpPr>
          <p:nvPr>
            <p:ph idx="1"/>
          </p:nvPr>
        </p:nvSpPr>
        <p:spPr>
          <a:xfrm>
            <a:off x="195536" y="2492897"/>
            <a:ext cx="8964488" cy="4365104"/>
          </a:xfrm>
        </p:spPr>
        <p:txBody>
          <a:bodyPr>
            <a:normAutofit fontScale="62500" lnSpcReduction="20000"/>
          </a:bodyPr>
          <a:lstStyle/>
          <a:p>
            <a:pPr marL="0" indent="0">
              <a:buNone/>
            </a:pPr>
            <a:r>
              <a:rPr lang="fr-FR" u="sng" dirty="0">
                <a:latin typeface="Century Gothic" panose="020B0502020202020204" pitchFamily="34" charset="0"/>
              </a:rPr>
              <a:t>Comment expliquer le déclenchement de cette crise aux États-Unis ?</a:t>
            </a:r>
            <a:br>
              <a:rPr lang="fr-FR" dirty="0">
                <a:latin typeface="Century Gothic" panose="020B0502020202020204" pitchFamily="34" charset="0"/>
              </a:rPr>
            </a:br>
            <a:r>
              <a:rPr lang="fr-FR" dirty="0">
                <a:latin typeface="Century Gothic" panose="020B0502020202020204" pitchFamily="34" charset="0"/>
              </a:rPr>
              <a:t>* Le prix des récoltes baisse alors que le coût des machines agricoles continue d'augmenter.</a:t>
            </a:r>
            <a:br>
              <a:rPr lang="fr-FR" dirty="0">
                <a:latin typeface="Century Gothic" panose="020B0502020202020204" pitchFamily="34" charset="0"/>
              </a:rPr>
            </a:br>
            <a:r>
              <a:rPr lang="fr-FR" dirty="0">
                <a:latin typeface="Century Gothic" panose="020B0502020202020204" pitchFamily="34" charset="0"/>
              </a:rPr>
              <a:t>* La population a pris l'habitude de vivre à crédit. La consommation augmente mais les crédits doivent finir par être remboursés et cela devient parfois difficile.</a:t>
            </a:r>
            <a:br>
              <a:rPr lang="fr-FR" dirty="0">
                <a:latin typeface="Century Gothic" panose="020B0502020202020204" pitchFamily="34" charset="0"/>
              </a:rPr>
            </a:br>
            <a:r>
              <a:rPr lang="fr-FR" dirty="0">
                <a:latin typeface="Century Gothic" panose="020B0502020202020204" pitchFamily="34" charset="0"/>
              </a:rPr>
              <a:t>* Les foyers sont bien équipés en électroménager et en voitures par exemple mais le marché commence à saturer et les produits ne trouvent plus d'acheteurs.</a:t>
            </a:r>
            <a:br>
              <a:rPr lang="fr-FR" dirty="0">
                <a:latin typeface="Century Gothic" panose="020B0502020202020204" pitchFamily="34" charset="0"/>
              </a:rPr>
            </a:br>
            <a:r>
              <a:rPr lang="fr-FR" dirty="0">
                <a:latin typeface="Century Gothic" panose="020B0502020202020204" pitchFamily="34" charset="0"/>
              </a:rPr>
              <a:t>* On assiste à une frénésie boursière (le krach du 24 octobre 1929 ou jeudi noir). Certains actionnaires  veulent faire du profit en vendant des actions en grande quantité : des millions d'actions ne trouvent pas d'acheteurs. Des actionnaires ne peuvent plus payer les actions achetées à crédit et deviennent ruinés.</a:t>
            </a:r>
            <a:br>
              <a:rPr lang="fr-FR" dirty="0">
                <a:latin typeface="Century Gothic" panose="020B0502020202020204" pitchFamily="34" charset="0"/>
              </a:rPr>
            </a:br>
            <a:r>
              <a:rPr lang="fr-FR" dirty="0">
                <a:latin typeface="Century Gothic" panose="020B0502020202020204" pitchFamily="34" charset="0"/>
              </a:rPr>
              <a:t>Des banques font faillite, elles augmentent leurs taux d'intérêt pour pouvoir rester en place mais la conséquence est que la baisse de la consommation s'accentue.</a:t>
            </a:r>
          </a:p>
        </p:txBody>
      </p:sp>
      <p:sp>
        <p:nvSpPr>
          <p:cNvPr id="4" name="ZoneTexte 3"/>
          <p:cNvSpPr txBox="1"/>
          <p:nvPr/>
        </p:nvSpPr>
        <p:spPr>
          <a:xfrm>
            <a:off x="539552" y="1268760"/>
            <a:ext cx="8208912" cy="954107"/>
          </a:xfrm>
          <a:prstGeom prst="rect">
            <a:avLst/>
          </a:prstGeom>
          <a:solidFill>
            <a:schemeClr val="bg1">
              <a:lumMod val="75000"/>
            </a:schemeClr>
          </a:solidFill>
        </p:spPr>
        <p:txBody>
          <a:bodyPr wrap="square" rtlCol="0">
            <a:spAutoFit/>
          </a:bodyPr>
          <a:lstStyle/>
          <a:p>
            <a:pPr algn="just"/>
            <a:r>
              <a:rPr lang="fr-FR" sz="1400" dirty="0">
                <a:latin typeface="Century Gothic" panose="020B0502020202020204" pitchFamily="34" charset="0"/>
              </a:rPr>
              <a:t>Le </a:t>
            </a:r>
            <a:r>
              <a:rPr lang="fr-FR" sz="1400" b="1" dirty="0">
                <a:latin typeface="Century Gothic" panose="020B0502020202020204" pitchFamily="34" charset="0"/>
              </a:rPr>
              <a:t>krach de 1929</a:t>
            </a:r>
            <a:r>
              <a:rPr lang="fr-FR" sz="1400" dirty="0">
                <a:latin typeface="Century Gothic" panose="020B0502020202020204" pitchFamily="34" charset="0"/>
              </a:rPr>
              <a:t> est une crise boursière qui se déroula à la Bourse de New York entre le jeudi 24 octobre et le mardi 29 octobre 1929. Cet événement, le plus célèbre de l’histoire boursière marque le début de la Grande Dépression, la plus grande crise économique du </a:t>
            </a:r>
            <a:r>
              <a:rPr lang="fr-FR" sz="1400" cap="small" dirty="0" err="1">
                <a:latin typeface="Century Gothic" panose="020B0502020202020204" pitchFamily="34" charset="0"/>
              </a:rPr>
              <a:t>xx</a:t>
            </a:r>
            <a:r>
              <a:rPr lang="fr-FR" sz="1400" baseline="30000" dirty="0" err="1">
                <a:latin typeface="Century Gothic" panose="020B0502020202020204" pitchFamily="34" charset="0"/>
              </a:rPr>
              <a:t>e</a:t>
            </a:r>
            <a:r>
              <a:rPr lang="fr-FR" sz="1400" dirty="0">
                <a:latin typeface="Century Gothic" panose="020B0502020202020204" pitchFamily="34" charset="0"/>
              </a:rPr>
              <a:t> siècle (le chômage et la pauvreté explosent). </a:t>
            </a:r>
          </a:p>
        </p:txBody>
      </p:sp>
    </p:spTree>
    <p:extLst>
      <p:ext uri="{BB962C8B-B14F-4D97-AF65-F5344CB8AC3E}">
        <p14:creationId xmlns:p14="http://schemas.microsoft.com/office/powerpoint/2010/main" val="64016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693962"/>
            <a:ext cx="7488832" cy="2308324"/>
          </a:xfrm>
          <a:prstGeom prst="rect">
            <a:avLst/>
          </a:prstGeom>
        </p:spPr>
        <p:txBody>
          <a:bodyPr wrap="square">
            <a:spAutoFit/>
          </a:bodyPr>
          <a:lstStyle/>
          <a:p>
            <a:r>
              <a:rPr lang="fr-FR" dirty="0">
                <a:latin typeface="Century Gothic" panose="020B0502020202020204" pitchFamily="34" charset="0"/>
              </a:rPr>
              <a:t>Les difficultés provoquées par la Première Guerre mondiale et les conditions de paix ont poussé certains pays européens à tourner le dos à la démocratie et à devenir des dictatures.</a:t>
            </a:r>
          </a:p>
          <a:p>
            <a:r>
              <a:rPr lang="fr-FR" dirty="0">
                <a:latin typeface="Century Gothic" panose="020B0502020202020204" pitchFamily="34" charset="0"/>
              </a:rPr>
              <a:t> </a:t>
            </a:r>
          </a:p>
          <a:p>
            <a:r>
              <a:rPr lang="fr-FR" dirty="0">
                <a:latin typeface="Century Gothic" panose="020B0502020202020204" pitchFamily="34" charset="0"/>
              </a:rPr>
              <a:t>Ce fut le cas avec : </a:t>
            </a:r>
          </a:p>
          <a:p>
            <a:pPr marL="285750" indent="-285750">
              <a:buFontTx/>
              <a:buChar char="-"/>
            </a:pPr>
            <a:r>
              <a:rPr lang="fr-FR" dirty="0">
                <a:latin typeface="Century Gothic" panose="020B0502020202020204" pitchFamily="34" charset="0"/>
              </a:rPr>
              <a:t>la Russie avec Joseph Staline et le </a:t>
            </a:r>
            <a:r>
              <a:rPr lang="fr-FR" b="1" dirty="0">
                <a:latin typeface="Century Gothic" panose="020B0502020202020204" pitchFamily="34" charset="0"/>
              </a:rPr>
              <a:t>parti communiste</a:t>
            </a:r>
            <a:r>
              <a:rPr lang="fr-FR" dirty="0">
                <a:latin typeface="Century Gothic" panose="020B0502020202020204" pitchFamily="34" charset="0"/>
              </a:rPr>
              <a:t>,</a:t>
            </a:r>
          </a:p>
          <a:p>
            <a:pPr marL="285750" indent="-285750">
              <a:buFontTx/>
              <a:buChar char="-"/>
            </a:pPr>
            <a:r>
              <a:rPr lang="fr-FR" dirty="0">
                <a:latin typeface="Century Gothic" panose="020B0502020202020204" pitchFamily="34" charset="0"/>
              </a:rPr>
              <a:t>l’Allemagne avec Adolf Hitler et le </a:t>
            </a:r>
            <a:r>
              <a:rPr lang="fr-FR" b="1" dirty="0">
                <a:latin typeface="Century Gothic" panose="020B0502020202020204" pitchFamily="34" charset="0"/>
              </a:rPr>
              <a:t>parti nazi</a:t>
            </a:r>
            <a:r>
              <a:rPr lang="fr-FR" dirty="0">
                <a:latin typeface="Century Gothic" panose="020B0502020202020204" pitchFamily="34" charset="0"/>
              </a:rPr>
              <a:t>, </a:t>
            </a:r>
          </a:p>
          <a:p>
            <a:pPr marL="285750" indent="-285750">
              <a:buFontTx/>
              <a:buChar char="-"/>
            </a:pPr>
            <a:r>
              <a:rPr lang="fr-FR" dirty="0">
                <a:latin typeface="Century Gothic" panose="020B0502020202020204" pitchFamily="34" charset="0"/>
              </a:rPr>
              <a:t>l’Italie avec </a:t>
            </a:r>
            <a:r>
              <a:rPr lang="fr-FR" dirty="0" err="1">
                <a:latin typeface="Century Gothic" panose="020B0502020202020204" pitchFamily="34" charset="0"/>
              </a:rPr>
              <a:t>Bénito</a:t>
            </a:r>
            <a:r>
              <a:rPr lang="fr-FR" dirty="0">
                <a:latin typeface="Century Gothic" panose="020B0502020202020204" pitchFamily="34" charset="0"/>
              </a:rPr>
              <a:t> Mussolini et le </a:t>
            </a:r>
            <a:r>
              <a:rPr lang="fr-FR" b="1" dirty="0">
                <a:latin typeface="Century Gothic" panose="020B0502020202020204" pitchFamily="34" charset="0"/>
              </a:rPr>
              <a:t>parti fasciste</a:t>
            </a:r>
            <a:r>
              <a:rPr lang="fr-FR" dirty="0">
                <a:latin typeface="Century Gothic" panose="020B0502020202020204" pitchFamily="34" charset="0"/>
              </a:rPr>
              <a:t>.</a:t>
            </a:r>
          </a:p>
        </p:txBody>
      </p:sp>
      <p:sp>
        <p:nvSpPr>
          <p:cNvPr id="3" name="Titre 1"/>
          <p:cNvSpPr>
            <a:spLocks noGrp="1"/>
          </p:cNvSpPr>
          <p:nvPr>
            <p:ph type="title"/>
          </p:nvPr>
        </p:nvSpPr>
        <p:spPr>
          <a:xfrm>
            <a:off x="457200" y="274638"/>
            <a:ext cx="8229600" cy="1143000"/>
          </a:xfrm>
        </p:spPr>
        <p:txBody>
          <a:bodyPr/>
          <a:lstStyle/>
          <a:p>
            <a:r>
              <a:rPr lang="fr-FR" dirty="0">
                <a:solidFill>
                  <a:srgbClr val="C00000"/>
                </a:solidFill>
              </a:rPr>
              <a:t>Les dictatures</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4374154"/>
            <a:ext cx="1420600" cy="1988840"/>
          </a:xfrm>
          <a:prstGeom prst="rect">
            <a:avLst/>
          </a:prstGeom>
        </p:spPr>
      </p:pic>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9810" y="4336644"/>
            <a:ext cx="1523502" cy="2023523"/>
          </a:xfrm>
          <a:prstGeom prst="rect">
            <a:avLst/>
          </a:prstGeom>
        </p:spPr>
      </p:pic>
      <p:pic>
        <p:nvPicPr>
          <p:cNvPr id="6" name="Imag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2891" y="4305242"/>
            <a:ext cx="1417445" cy="1994923"/>
          </a:xfrm>
          <a:prstGeom prst="rect">
            <a:avLst/>
          </a:prstGeom>
        </p:spPr>
      </p:pic>
    </p:spTree>
    <p:extLst>
      <p:ext uri="{BB962C8B-B14F-4D97-AF65-F5344CB8AC3E}">
        <p14:creationId xmlns:p14="http://schemas.microsoft.com/office/powerpoint/2010/main" val="425536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t>Staline et le communisme</a:t>
            </a:r>
          </a:p>
        </p:txBody>
      </p:sp>
      <p:sp>
        <p:nvSpPr>
          <p:cNvPr id="4" name="Rectangle 3"/>
          <p:cNvSpPr/>
          <p:nvPr/>
        </p:nvSpPr>
        <p:spPr>
          <a:xfrm>
            <a:off x="645840" y="1628800"/>
            <a:ext cx="7632848" cy="2308324"/>
          </a:xfrm>
          <a:prstGeom prst="rect">
            <a:avLst/>
          </a:prstGeom>
        </p:spPr>
        <p:txBody>
          <a:bodyPr wrap="square">
            <a:spAutoFit/>
          </a:bodyPr>
          <a:lstStyle/>
          <a:p>
            <a:r>
              <a:rPr lang="fr-FR" sz="2400" dirty="0">
                <a:latin typeface="Century Gothic" panose="020B0502020202020204" pitchFamily="34" charset="0"/>
              </a:rPr>
              <a:t>Lassés par les combats et l’autorité des tsars (empereurs), les communistes organisèrent une révolution en Russie en 1917. </a:t>
            </a:r>
          </a:p>
          <a:p>
            <a:r>
              <a:rPr lang="fr-FR" sz="2400" dirty="0">
                <a:latin typeface="Century Gothic" panose="020B0502020202020204" pitchFamily="34" charset="0"/>
              </a:rPr>
              <a:t>Staline imposa bientôt une dictature personnelle et un régime de terreur, et envoya les opposants dans des camps de travail : le « Goulag ».</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145487">
            <a:off x="1542891" y="4305242"/>
            <a:ext cx="1417445" cy="1994923"/>
          </a:xfrm>
          <a:prstGeom prst="rect">
            <a:avLst/>
          </a:prstGeom>
        </p:spPr>
      </p:pic>
    </p:spTree>
    <p:extLst>
      <p:ext uri="{BB962C8B-B14F-4D97-AF65-F5344CB8AC3E}">
        <p14:creationId xmlns:p14="http://schemas.microsoft.com/office/powerpoint/2010/main" val="1670087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t>L’antisémitisme d’Hitler</a:t>
            </a:r>
          </a:p>
        </p:txBody>
      </p:sp>
      <p:sp>
        <p:nvSpPr>
          <p:cNvPr id="3" name="Espace réservé du contenu 2"/>
          <p:cNvSpPr>
            <a:spLocks noGrp="1"/>
          </p:cNvSpPr>
          <p:nvPr>
            <p:ph idx="1"/>
          </p:nvPr>
        </p:nvSpPr>
        <p:spPr>
          <a:xfrm>
            <a:off x="467544" y="2164689"/>
            <a:ext cx="8229600" cy="2848487"/>
          </a:xfrm>
        </p:spPr>
        <p:txBody>
          <a:bodyPr>
            <a:normAutofit/>
          </a:bodyPr>
          <a:lstStyle/>
          <a:p>
            <a:pPr marL="0" indent="0" algn="just">
              <a:buNone/>
            </a:pPr>
            <a:r>
              <a:rPr lang="fr-FR" sz="2000" dirty="0">
                <a:latin typeface="Century Gothic" panose="020B0502020202020204" pitchFamily="34" charset="0"/>
              </a:rPr>
              <a:t>Hitler estimait que les Allemands appartenaient à une race supérieure qui devait dominer le monde. </a:t>
            </a:r>
          </a:p>
          <a:p>
            <a:pPr marL="0" indent="0" algn="just">
              <a:buNone/>
            </a:pPr>
            <a:r>
              <a:rPr lang="fr-FR" sz="2000" dirty="0">
                <a:latin typeface="Century Gothic" panose="020B0502020202020204" pitchFamily="34" charset="0"/>
              </a:rPr>
              <a:t>Les Juifs, considérés comme des êtres inférieurs, étaient persécutés par le régime : ils étaient renvoyés de leurs emplois, leurs magasins étaient boycottés ou saccagés et de nombreux lieux publics leurs étaient interdits. </a:t>
            </a:r>
          </a:p>
          <a:p>
            <a:pPr marL="0" indent="0" algn="just">
              <a:buNone/>
            </a:pPr>
            <a:r>
              <a:rPr lang="fr-FR" sz="2000" dirty="0">
                <a:latin typeface="Century Gothic" panose="020B0502020202020204" pitchFamily="34" charset="0"/>
              </a:rPr>
              <a:t>À partir de 1935, les Juifs doivent porter une étoile jaune pour être identifiés. </a:t>
            </a: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264" y="4653136"/>
            <a:ext cx="1523502" cy="2023523"/>
          </a:xfrm>
          <a:prstGeom prst="rect">
            <a:avLst/>
          </a:prstGeom>
        </p:spPr>
      </p:pic>
    </p:spTree>
    <p:extLst>
      <p:ext uri="{BB962C8B-B14F-4D97-AF65-F5344CB8AC3E}">
        <p14:creationId xmlns:p14="http://schemas.microsoft.com/office/powerpoint/2010/main" val="432584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t>Mussolini et le parti fasciste</a:t>
            </a:r>
          </a:p>
        </p:txBody>
      </p:sp>
      <p:sp>
        <p:nvSpPr>
          <p:cNvPr id="6" name="Espace réservé du contenu 2"/>
          <p:cNvSpPr txBox="1">
            <a:spLocks/>
          </p:cNvSpPr>
          <p:nvPr/>
        </p:nvSpPr>
        <p:spPr>
          <a:xfrm>
            <a:off x="683568" y="2276872"/>
            <a:ext cx="7848872" cy="190914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fr-FR" sz="2000" dirty="0">
                <a:latin typeface="Century Gothic" panose="020B0502020202020204" pitchFamily="34" charset="0"/>
              </a:rPr>
              <a:t>Entre 1922 et 1926, Mussolini (le Duce) installe en Italie un régime politique où le pouvoir appartient au seul parti fasciste.</a:t>
            </a:r>
          </a:p>
          <a:p>
            <a:pPr marL="0" indent="0" algn="just">
              <a:buNone/>
            </a:pPr>
            <a:r>
              <a:rPr lang="fr-FR" sz="2000" dirty="0">
                <a:latin typeface="Century Gothic" panose="020B0502020202020204" pitchFamily="34" charset="0"/>
              </a:rPr>
              <a:t> C’est un parti autoritaire, nationaliste et militariste qui a recours à la violence et ne croit pas à l'égalité des êtres humains.</a:t>
            </a:r>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1680" y="4456353"/>
            <a:ext cx="1420600" cy="1988840"/>
          </a:xfrm>
          <a:prstGeom prst="rect">
            <a:avLst/>
          </a:prstGeom>
        </p:spPr>
      </p:pic>
    </p:spTree>
    <p:extLst>
      <p:ext uri="{BB962C8B-B14F-4D97-AF65-F5344CB8AC3E}">
        <p14:creationId xmlns:p14="http://schemas.microsoft.com/office/powerpoint/2010/main" val="3937783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C00000"/>
                </a:solidFill>
              </a:rPr>
              <a:t>Le Front populaire (1936-1939)</a:t>
            </a:r>
          </a:p>
        </p:txBody>
      </p:sp>
      <p:sp>
        <p:nvSpPr>
          <p:cNvPr id="6" name="Espace réservé du contenu 2"/>
          <p:cNvSpPr txBox="1">
            <a:spLocks/>
          </p:cNvSpPr>
          <p:nvPr/>
        </p:nvSpPr>
        <p:spPr>
          <a:xfrm>
            <a:off x="657870" y="1556792"/>
            <a:ext cx="7848872" cy="190914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1600" dirty="0">
                <a:latin typeface="Century Gothic" panose="020B0502020202020204" pitchFamily="34" charset="0"/>
              </a:rPr>
              <a:t>En France, la situation économique ne s’améliore pas : les prix augmentent et le chômage ne diminue pas. Inquiète et mécontente, une partie de la population se met à soutenir des mouvements d’extrême droite qui envisagent de renverser la République pour instaurer un régime fort. </a:t>
            </a:r>
            <a:br>
              <a:rPr lang="fr-FR" sz="1600" dirty="0">
                <a:latin typeface="Century Gothic" panose="020B0502020202020204" pitchFamily="34" charset="0"/>
              </a:rPr>
            </a:br>
            <a:br>
              <a:rPr lang="fr-FR" sz="1600" dirty="0">
                <a:latin typeface="Century Gothic" panose="020B0502020202020204" pitchFamily="34" charset="0"/>
              </a:rPr>
            </a:br>
            <a:r>
              <a:rPr lang="fr-FR" sz="1600" dirty="0">
                <a:latin typeface="Century Gothic" panose="020B0502020202020204" pitchFamily="34" charset="0"/>
              </a:rPr>
              <a:t>Face à cela, les socialistes et les syndicats s’unissent et constituent un « Front Populaire » qui remporte les élections législatives en 1936. Le gouvernement dirigé par Léon Blum, prend alors d’importantes mesures sociales :</a:t>
            </a:r>
          </a:p>
          <a:p>
            <a:pPr marL="0" indent="0">
              <a:buNone/>
            </a:pPr>
            <a:r>
              <a:rPr lang="fr-FR" sz="1600" dirty="0">
                <a:latin typeface="Century Gothic" panose="020B0502020202020204" pitchFamily="34" charset="0"/>
              </a:rPr>
              <a:t>Augmentation générale des salaires</a:t>
            </a:r>
          </a:p>
          <a:p>
            <a:pPr marL="0" indent="0">
              <a:buNone/>
            </a:pPr>
            <a:r>
              <a:rPr lang="fr-FR" sz="1600" dirty="0">
                <a:latin typeface="Century Gothic" panose="020B0502020202020204" pitchFamily="34" charset="0"/>
              </a:rPr>
              <a:t>Limitation de la semaine de travail à 40 heures</a:t>
            </a:r>
          </a:p>
          <a:p>
            <a:pPr marL="0" indent="0">
              <a:buNone/>
            </a:pPr>
            <a:r>
              <a:rPr lang="fr-FR" sz="1600" dirty="0">
                <a:latin typeface="Century Gothic" panose="020B0502020202020204" pitchFamily="34" charset="0"/>
              </a:rPr>
              <a:t>Instauration de deux semaines de congés payés par an</a:t>
            </a:r>
          </a:p>
          <a:p>
            <a:pPr marL="0" indent="0">
              <a:buNone/>
            </a:pPr>
            <a:r>
              <a:rPr lang="fr-FR" sz="1600" dirty="0">
                <a:latin typeface="Century Gothic" panose="020B0502020202020204" pitchFamily="34" charset="0"/>
              </a:rPr>
              <a:t>Prolongation de l’âge de la scolarité obligatoire jusqu’à 14 ans.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1" y="3683779"/>
            <a:ext cx="2051720" cy="2835885"/>
          </a:xfrm>
          <a:prstGeom prst="rect">
            <a:avLst/>
          </a:prstGeom>
        </p:spPr>
      </p:pic>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4803133"/>
            <a:ext cx="3210731" cy="2054867"/>
          </a:xfrm>
          <a:prstGeom prst="rect">
            <a:avLst/>
          </a:prstGeom>
        </p:spPr>
      </p:pic>
    </p:spTree>
    <p:extLst>
      <p:ext uri="{BB962C8B-B14F-4D97-AF65-F5344CB8AC3E}">
        <p14:creationId xmlns:p14="http://schemas.microsoft.com/office/powerpoint/2010/main" val="240384216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703</Words>
  <Application>Microsoft Office PowerPoint</Application>
  <PresentationFormat>Affichage à l'écran (4:3)</PresentationFormat>
  <Paragraphs>31</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Century Gothic</vt:lpstr>
      <vt:lpstr>Papyrus</vt:lpstr>
      <vt:lpstr>Thème Office</vt:lpstr>
      <vt:lpstr>L’entre-deux guerres</vt:lpstr>
      <vt:lpstr>Les années folles (1919 – 1929)</vt:lpstr>
      <vt:lpstr>Le travail à la chaîne est inauguré en 1908 aux États-Unis par Henry Ford avec la production de la Ford T, généralement considérée comme la première voiture accessible au plus grand nombre, celle qui « mit l'Amérique sur des roues ».  En France, c'est André Citroën qui met en place le travail à la chaîne, en 1921, en suivant les principes de son homologue américain.</vt:lpstr>
      <vt:lpstr>Le jeudi noir et la crise de 1929</vt:lpstr>
      <vt:lpstr>Les dictatures</vt:lpstr>
      <vt:lpstr>Staline et le communisme</vt:lpstr>
      <vt:lpstr>L’antisémitisme d’Hitler</vt:lpstr>
      <vt:lpstr>Mussolini et le parti fasciste</vt:lpstr>
      <vt:lpstr>Le Front populaire (1936-1939)</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L’entre-deux guerres</dc:title>
  <dc:creator>enseignant</dc:creator>
  <cp:lastModifiedBy>BERNARD</cp:lastModifiedBy>
  <cp:revision>11</cp:revision>
  <dcterms:created xsi:type="dcterms:W3CDTF">2016-04-12T20:28:53Z</dcterms:created>
  <dcterms:modified xsi:type="dcterms:W3CDTF">2020-05-03T15:22:28Z</dcterms:modified>
</cp:coreProperties>
</file>