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5" r:id="rId4"/>
    <p:sldId id="288" r:id="rId5"/>
    <p:sldId id="286" r:id="rId6"/>
    <p:sldId id="289" r:id="rId7"/>
    <p:sldId id="290" r:id="rId8"/>
    <p:sldId id="291" r:id="rId9"/>
    <p:sldId id="292" r:id="rId10"/>
    <p:sldId id="296" r:id="rId11"/>
    <p:sldId id="293" r:id="rId12"/>
    <p:sldId id="278" r:id="rId13"/>
    <p:sldId id="277" r:id="rId14"/>
    <p:sldId id="295" r:id="rId15"/>
    <p:sldId id="297" r:id="rId16"/>
    <p:sldId id="298" r:id="rId17"/>
    <p:sldId id="280" r:id="rId18"/>
    <p:sldId id="281" r:id="rId19"/>
    <p:sldId id="282" r:id="rId20"/>
    <p:sldId id="283" r:id="rId21"/>
    <p:sldId id="284" r:id="rId22"/>
  </p:sldIdLst>
  <p:sldSz cx="9144000" cy="6858000" type="screen4x3"/>
  <p:notesSz cx="6858000" cy="93154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355"/>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FAB4FD66-0DD3-4EAF-896D-914840F8D895}"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B4FD66-0DD3-4EAF-896D-914840F8D895}"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AB4FD66-0DD3-4EAF-896D-914840F8D895}"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B4FD66-0DD3-4EAF-896D-914840F8D89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17A625A3-875F-4D76-8942-EE2D3216C07C}" type="datetimeFigureOut">
              <a:rPr lang="fr-FR" smtClean="0"/>
              <a:pPr/>
              <a:t>25/11/2011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B4FD66-0DD3-4EAF-896D-914840F8D895}"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A625A3-875F-4D76-8942-EE2D3216C07C}" type="datetimeFigureOut">
              <a:rPr lang="fr-FR" smtClean="0"/>
              <a:pPr/>
              <a:t>25/11/2011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B4FD66-0DD3-4EAF-896D-914840F8D895}"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mploi.france5.fr/" TargetMode="External"/><Relationship Id="rId2" Type="http://schemas.openxmlformats.org/officeDocument/2006/relationships/hyperlink" Target="http://www.stepstone.be/" TargetMode="Externa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764704"/>
            <a:ext cx="6982544" cy="1800200"/>
          </a:xfrm>
        </p:spPr>
        <p:txBody>
          <a:bodyPr>
            <a:normAutofit/>
          </a:bodyPr>
          <a:lstStyle/>
          <a:p>
            <a:pPr algn="ctr"/>
            <a:r>
              <a:rPr lang="fr-FR" b="1" dirty="0" smtClean="0">
                <a:solidFill>
                  <a:srgbClr val="8D4355"/>
                </a:solidFill>
              </a:rPr>
              <a:t>Conseils pour rédiger  </a:t>
            </a:r>
            <a:br>
              <a:rPr lang="fr-FR" b="1" dirty="0" smtClean="0">
                <a:solidFill>
                  <a:srgbClr val="8D4355"/>
                </a:solidFill>
              </a:rPr>
            </a:br>
            <a:r>
              <a:rPr lang="fr-FR" b="1" dirty="0" smtClean="0">
                <a:solidFill>
                  <a:srgbClr val="8D4355"/>
                </a:solidFill>
              </a:rPr>
              <a:t>une lettre de motivation</a:t>
            </a:r>
            <a:endParaRPr lang="fr-FR" b="1" dirty="0">
              <a:solidFill>
                <a:srgbClr val="8D4355"/>
              </a:solidFill>
            </a:endParaRPr>
          </a:p>
        </p:txBody>
      </p:sp>
      <p:sp>
        <p:nvSpPr>
          <p:cNvPr id="3" name="Sous-titre 2"/>
          <p:cNvSpPr>
            <a:spLocks noGrp="1"/>
          </p:cNvSpPr>
          <p:nvPr>
            <p:ph type="subTitle" idx="1"/>
          </p:nvPr>
        </p:nvSpPr>
        <p:spPr>
          <a:xfrm>
            <a:off x="467544" y="4149080"/>
            <a:ext cx="4896544" cy="1872208"/>
          </a:xfrm>
        </p:spPr>
        <p:txBody>
          <a:bodyPr>
            <a:normAutofit/>
          </a:bodyPr>
          <a:lstStyle/>
          <a:p>
            <a:pPr lvl="0" algn="just"/>
            <a:r>
              <a:rPr lang="fr-FR" u="sng" dirty="0" smtClean="0">
                <a:solidFill>
                  <a:schemeClr val="accent4">
                    <a:lumMod val="50000"/>
                  </a:schemeClr>
                </a:solidFill>
                <a:latin typeface="Comic Sans MS" pitchFamily="66" charset="0"/>
              </a:rPr>
              <a:t>Objectif</a:t>
            </a:r>
            <a:r>
              <a:rPr lang="fr-FR" dirty="0" smtClean="0">
                <a:solidFill>
                  <a:schemeClr val="accent4">
                    <a:lumMod val="50000"/>
                  </a:schemeClr>
                </a:solidFill>
                <a:latin typeface="Comic Sans MS" pitchFamily="66" charset="0"/>
              </a:rPr>
              <a:t>: être capable de rédiger une lettre de motivation pour rechercher un lieu de PFMP.</a:t>
            </a:r>
            <a:endParaRPr lang="fr-FR" dirty="0"/>
          </a:p>
        </p:txBody>
      </p:sp>
      <p:pic>
        <p:nvPicPr>
          <p:cNvPr id="1026" name="Picture 2"/>
          <p:cNvPicPr>
            <a:picLocks noChangeAspect="1" noChangeArrowheads="1"/>
          </p:cNvPicPr>
          <p:nvPr/>
        </p:nvPicPr>
        <p:blipFill>
          <a:blip r:embed="rId2" cstate="print"/>
          <a:srcRect l="41780" t="33094" r="22800" b="13751"/>
          <a:stretch>
            <a:fillRect/>
          </a:stretch>
        </p:blipFill>
        <p:spPr bwMode="auto">
          <a:xfrm>
            <a:off x="5358754" y="2708920"/>
            <a:ext cx="3499055"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a:bodyPr>
          <a:lstStyle/>
          <a:p>
            <a:pPr>
              <a:buNone/>
            </a:pPr>
            <a:r>
              <a:rPr lang="fr-FR" u="sng" dirty="0" smtClean="0"/>
              <a:t>Exemples</a:t>
            </a:r>
            <a:r>
              <a:rPr lang="fr-FR" dirty="0" smtClean="0"/>
              <a:t> : </a:t>
            </a:r>
          </a:p>
          <a:p>
            <a:pPr algn="just"/>
            <a:r>
              <a:rPr lang="fr-FR" i="1" dirty="0" smtClean="0"/>
              <a:t>« </a:t>
            </a:r>
            <a:r>
              <a:rPr lang="fr-FR" sz="2800" i="1" dirty="0" smtClean="0"/>
              <a:t>J’aimerais pouvoir vous apporter plus d’informations et répondre à vos questions, pourriez-vous me donner un rendez-vous à cet effet? » </a:t>
            </a:r>
          </a:p>
          <a:p>
            <a:pPr algn="just"/>
            <a:r>
              <a:rPr lang="fr-FR" sz="2800" i="1" dirty="0" smtClean="0"/>
              <a:t>« Je souhaite vous rencontrer pour vous donner de vive voix toutes les indications voulues. Je me permettrai de vous téléphoner dans le courant de la semaine. » </a:t>
            </a:r>
          </a:p>
          <a:p>
            <a:pPr algn="just"/>
            <a:r>
              <a:rPr lang="fr-FR" sz="2800" i="1" dirty="0" smtClean="0"/>
              <a:t>« Je serais heureux de vous donner plus de détails lors d’un prochain entretien. Je vous propose de vous rencontrer mardi ou mercredi de la semaine prochaine.» </a:t>
            </a:r>
          </a:p>
          <a:p>
            <a:pPr>
              <a:buNone/>
            </a:pPr>
            <a:endParaRPr lang="fr-FR" dirty="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188640"/>
            <a:ext cx="2404384" cy="180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435608" y="1124744"/>
            <a:ext cx="7498080" cy="5123656"/>
          </a:xfrm>
        </p:spPr>
        <p:txBody>
          <a:bodyPr>
            <a:normAutofit/>
          </a:bodyPr>
          <a:lstStyle/>
          <a:p>
            <a:pPr>
              <a:buNone/>
            </a:pPr>
            <a:r>
              <a:rPr lang="fr-FR" sz="2400" b="1" u="sng" dirty="0" smtClean="0">
                <a:solidFill>
                  <a:schemeClr val="accent4">
                    <a:lumMod val="75000"/>
                  </a:schemeClr>
                </a:solidFill>
              </a:rPr>
              <a:t>V/ LA FORMULE DE POLITESSE </a:t>
            </a:r>
          </a:p>
          <a:p>
            <a:pPr>
              <a:buNone/>
            </a:pPr>
            <a:r>
              <a:rPr lang="fr-FR" sz="2400" dirty="0" smtClean="0"/>
              <a:t>Utilisez des formules simples et directes. </a:t>
            </a:r>
          </a:p>
          <a:p>
            <a:pPr>
              <a:buNone/>
            </a:pPr>
            <a:endParaRPr lang="fr-FR" sz="2400" i="1" dirty="0" smtClean="0"/>
          </a:p>
          <a:p>
            <a:pPr>
              <a:buNone/>
            </a:pPr>
            <a:r>
              <a:rPr lang="fr-FR" sz="2400" i="1" u="sng" dirty="0" smtClean="0"/>
              <a:t>Exemples</a:t>
            </a:r>
            <a:r>
              <a:rPr lang="fr-FR" sz="2400" i="1" dirty="0" smtClean="0"/>
              <a:t> : </a:t>
            </a:r>
          </a:p>
          <a:p>
            <a:pPr algn="just">
              <a:buNone/>
            </a:pPr>
            <a:r>
              <a:rPr lang="fr-FR" sz="2400" dirty="0" smtClean="0"/>
              <a:t>- </a:t>
            </a:r>
            <a:r>
              <a:rPr lang="fr-FR" sz="2400" i="1" dirty="0" smtClean="0"/>
              <a:t>« Veuillez recevoir, Monsieur le chef du personnel, l’expression de ma considération distinguée. » </a:t>
            </a:r>
          </a:p>
          <a:p>
            <a:pPr algn="just">
              <a:buNone/>
            </a:pPr>
            <a:r>
              <a:rPr lang="fr-FR" sz="2400" i="1" dirty="0" smtClean="0"/>
              <a:t>- « Je vous prie d’agréer, Messieurs, mes salutations les meilleures. » </a:t>
            </a:r>
          </a:p>
          <a:p>
            <a:pPr algn="just">
              <a:buNone/>
            </a:pPr>
            <a:r>
              <a:rPr lang="fr-FR" sz="2400" i="1" dirty="0" smtClean="0"/>
              <a:t>- « Je vous prie de croire, Monsieur le Directeur, à l’assurance de ma considération. » </a:t>
            </a:r>
            <a:endParaRPr lang="fr-FR" sz="2400" i="1" dirty="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188640"/>
            <a:ext cx="2404384" cy="180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346050"/>
          </a:xfrm>
        </p:spPr>
        <p:txBody>
          <a:bodyPr>
            <a:normAutofit fontScale="90000"/>
          </a:bodyPr>
          <a:lstStyle/>
          <a:p>
            <a:endParaRPr lang="fr-FR" dirty="0"/>
          </a:p>
        </p:txBody>
      </p:sp>
      <p:sp>
        <p:nvSpPr>
          <p:cNvPr id="3" name="Espace réservé du contenu 2"/>
          <p:cNvSpPr>
            <a:spLocks noGrp="1"/>
          </p:cNvSpPr>
          <p:nvPr>
            <p:ph idx="1"/>
          </p:nvPr>
        </p:nvSpPr>
        <p:spPr>
          <a:xfrm>
            <a:off x="1435608" y="1196752"/>
            <a:ext cx="7498080" cy="5051648"/>
          </a:xfrm>
        </p:spPr>
        <p:txBody>
          <a:bodyPr>
            <a:normAutofit fontScale="77500" lnSpcReduction="20000"/>
          </a:bodyPr>
          <a:lstStyle/>
          <a:p>
            <a:pPr>
              <a:buNone/>
            </a:pPr>
            <a:r>
              <a:rPr lang="fr-FR" b="1" dirty="0" smtClean="0"/>
              <a:t>N’oubliez pas : </a:t>
            </a:r>
          </a:p>
          <a:p>
            <a:pPr algn="just"/>
            <a:r>
              <a:rPr lang="fr-FR" dirty="0" smtClean="0"/>
              <a:t> C’est vous qui prenez l’initiative de cette démarche, l’employeur ne doit pas se sentir importuné. </a:t>
            </a:r>
          </a:p>
          <a:p>
            <a:pPr algn="just"/>
            <a:r>
              <a:rPr lang="fr-FR" dirty="0" smtClean="0"/>
              <a:t>Votre lettre doit montrer votre intérêt pour lui et son entreprise. </a:t>
            </a:r>
          </a:p>
          <a:p>
            <a:pPr algn="just"/>
            <a:r>
              <a:rPr lang="fr-FR" dirty="0" smtClean="0"/>
              <a:t>Elle doit être unique et adaptée à l’entreprise. </a:t>
            </a:r>
          </a:p>
          <a:p>
            <a:pPr algn="just"/>
            <a:r>
              <a:rPr lang="fr-FR" dirty="0" smtClean="0"/>
              <a:t>Elle doit être adressée en mentionnant si possible le nom et la fonction de la personne susceptible de vous recevoir. </a:t>
            </a:r>
          </a:p>
          <a:p>
            <a:pPr algn="just"/>
            <a:r>
              <a:rPr lang="fr-FR" dirty="0" smtClean="0"/>
              <a:t>Elle doit mettre l’accent sur les compétences qui peuvent intéresser l’employeur. </a:t>
            </a:r>
          </a:p>
          <a:p>
            <a:pPr algn="just"/>
            <a:r>
              <a:rPr lang="fr-FR" dirty="0" smtClean="0"/>
              <a:t>Elle ne doit pas en dire trop, juste ce qu’il faut pour lui donner envie d’en savoir plus, donc de vous rencontrer. </a:t>
            </a:r>
          </a:p>
        </p:txBody>
      </p:sp>
      <p:pic>
        <p:nvPicPr>
          <p:cNvPr id="4" name="Picture 2" descr="C:\Users\Hélène\AppData\Local\Microsoft\Windows\Temporary Internet Files\Content.IE5\4ZANYZZ0\MC900411320[1].wmf"/>
          <p:cNvPicPr>
            <a:picLocks noChangeAspect="1" noChangeArrowheads="1"/>
          </p:cNvPicPr>
          <p:nvPr/>
        </p:nvPicPr>
        <p:blipFill>
          <a:blip r:embed="rId2" cstate="print"/>
          <a:srcRect/>
          <a:stretch>
            <a:fillRect/>
          </a:stretch>
        </p:blipFill>
        <p:spPr bwMode="auto">
          <a:xfrm>
            <a:off x="7160506" y="260648"/>
            <a:ext cx="1623453" cy="12961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Exemple de présentation</a:t>
            </a:r>
            <a:endParaRPr lang="fr-FR" dirty="0"/>
          </a:p>
        </p:txBody>
      </p:sp>
      <p:pic>
        <p:nvPicPr>
          <p:cNvPr id="1026" name="Picture 2"/>
          <p:cNvPicPr>
            <a:picLocks noGrp="1" noChangeAspect="1" noChangeArrowheads="1"/>
          </p:cNvPicPr>
          <p:nvPr>
            <p:ph idx="1"/>
          </p:nvPr>
        </p:nvPicPr>
        <p:blipFill>
          <a:blip r:embed="rId2" cstate="print"/>
          <a:srcRect l="30307" t="21274" r="38967" b="28378"/>
          <a:stretch>
            <a:fillRect/>
          </a:stretch>
        </p:blipFill>
        <p:spPr bwMode="auto">
          <a:xfrm>
            <a:off x="1403649" y="1219254"/>
            <a:ext cx="6120680" cy="563874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0000"/>
                </a:solidFill>
              </a:rPr>
              <a:t>Rédiger votre lettre de motivation</a:t>
            </a:r>
            <a:endParaRPr lang="fr-FR" dirty="0"/>
          </a:p>
        </p:txBody>
      </p:sp>
      <p:sp>
        <p:nvSpPr>
          <p:cNvPr id="4" name="Espace réservé du contenu 3"/>
          <p:cNvSpPr>
            <a:spLocks noGrp="1"/>
          </p:cNvSpPr>
          <p:nvPr>
            <p:ph idx="1"/>
          </p:nvPr>
        </p:nvSpPr>
        <p:spPr>
          <a:prstGeom prst="foldedCorner">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C00000"/>
                </a:solidFill>
              </a:rPr>
              <a:t>Lettre manuscrite ou non?</a:t>
            </a:r>
            <a:endParaRPr lang="fr-FR" dirty="0">
              <a:solidFill>
                <a:srgbClr val="C00000"/>
              </a:solidFill>
            </a:endParaRPr>
          </a:p>
        </p:txBody>
      </p:sp>
      <p:sp>
        <p:nvSpPr>
          <p:cNvPr id="3" name="Espace réservé du contenu 2"/>
          <p:cNvSpPr>
            <a:spLocks noGrp="1"/>
          </p:cNvSpPr>
          <p:nvPr>
            <p:ph idx="1"/>
          </p:nvPr>
        </p:nvSpPr>
        <p:spPr/>
        <p:txBody>
          <a:bodyPr>
            <a:normAutofit fontScale="47500" lnSpcReduction="20000"/>
          </a:bodyPr>
          <a:lstStyle/>
          <a:p>
            <a:pPr algn="just">
              <a:buNone/>
            </a:pPr>
            <a:r>
              <a:rPr lang="fr-FR" dirty="0" smtClean="0"/>
              <a:t>Dans la majorité des cas, aujourd'hui, les CV et les lettres de motivation sont envoyés par  mail.  Cependant, la coutume veut que la lettre de motivation soit manuscrite. </a:t>
            </a:r>
          </a:p>
          <a:p>
            <a:pPr algn="just">
              <a:buNone/>
            </a:pPr>
            <a:endParaRPr lang="fr-FR" dirty="0" smtClean="0"/>
          </a:p>
          <a:p>
            <a:pPr algn="just">
              <a:buNone/>
            </a:pPr>
            <a:r>
              <a:rPr lang="fr-FR" dirty="0" smtClean="0"/>
              <a:t/>
            </a:r>
            <a:br>
              <a:rPr lang="fr-FR" dirty="0" smtClean="0"/>
            </a:br>
            <a:r>
              <a:rPr lang="fr-FR" b="1" dirty="0" smtClean="0"/>
              <a:t>La lettre manuscrite, utile pour la graphologie</a:t>
            </a:r>
          </a:p>
          <a:p>
            <a:pPr algn="just">
              <a:buNone/>
            </a:pPr>
            <a:r>
              <a:rPr lang="fr-FR" b="1" dirty="0" smtClean="0"/>
              <a:t/>
            </a:r>
            <a:br>
              <a:rPr lang="fr-FR" b="1" dirty="0" smtClean="0"/>
            </a:br>
            <a:r>
              <a:rPr lang="fr-FR" b="1" dirty="0" smtClean="0"/>
              <a:t>L</a:t>
            </a:r>
            <a:r>
              <a:rPr lang="fr-FR" dirty="0" smtClean="0"/>
              <a:t>a lettre manuscrite permet une étude graphologique dont la finalité est de cerner certains éléments de votre personnalité, le but étant bien sûr de trouver le candidat qui correspond le mieux au poste. Il n’y aura pas d’étude graphologique pour une recherche de stage mais, préférons la lettre manuscrite si le responsable ne vous demande pas d’envoyer votre lettre par mail. </a:t>
            </a:r>
          </a:p>
          <a:p>
            <a:pPr algn="just">
              <a:buNone/>
            </a:pPr>
            <a:r>
              <a:rPr lang="fr-FR" dirty="0" smtClean="0"/>
              <a:t> </a:t>
            </a:r>
            <a:br>
              <a:rPr lang="fr-FR" dirty="0" smtClean="0"/>
            </a:br>
            <a:r>
              <a:rPr lang="fr-FR" dirty="0" smtClean="0"/>
              <a:t/>
            </a:r>
            <a:br>
              <a:rPr lang="fr-FR" dirty="0" smtClean="0"/>
            </a:br>
            <a:r>
              <a:rPr lang="fr-FR" b="1" dirty="0" smtClean="0"/>
              <a:t>Conseils :</a:t>
            </a:r>
            <a:r>
              <a:rPr lang="fr-FR" dirty="0" smtClean="0"/>
              <a:t> utilisez une </a:t>
            </a:r>
            <a:r>
              <a:rPr lang="fr-FR" u="sng" dirty="0" smtClean="0"/>
              <a:t>encre noire, </a:t>
            </a:r>
            <a:r>
              <a:rPr lang="fr-FR" dirty="0" smtClean="0"/>
              <a:t>en évitant de préférence le stylo à bille un peu trop scolaire, et privilégiez la clarté. Si vous avez une écriture en "pattes de mouche" ou totalement illisible, il est sans doute plus raisonnable d'envoyer une lettre dactylographiée. </a:t>
            </a:r>
          </a:p>
          <a:p>
            <a:pPr algn="just">
              <a:buNone/>
            </a:pPr>
            <a:endParaRPr lang="fr-FR" dirty="0" smtClean="0"/>
          </a:p>
          <a:p>
            <a:pPr algn="just">
              <a:buNone/>
            </a:pPr>
            <a:endParaRPr lang="fr-FR" dirty="0" smtClean="0"/>
          </a:p>
          <a:p>
            <a:pPr algn="just">
              <a:buNone/>
            </a:pPr>
            <a:r>
              <a:rPr lang="fr-FR" dirty="0" smtClean="0"/>
              <a:t/>
            </a:r>
            <a:br>
              <a:rPr lang="fr-FR" dirty="0" smtClean="0"/>
            </a:br>
            <a:endParaRPr lang="fr-FR" dirty="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5508104" y="4869160"/>
            <a:ext cx="2404384" cy="180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solidFill>
                  <a:srgbClr val="C00000"/>
                </a:solidFill>
              </a:rPr>
              <a:t>Soignez l'orthographe pour votre lettre de motivation</a:t>
            </a:r>
            <a:endParaRPr lang="fr-FR" dirty="0">
              <a:solidFill>
                <a:srgbClr val="C00000"/>
              </a:solidFill>
            </a:endParaRPr>
          </a:p>
        </p:txBody>
      </p:sp>
      <p:sp>
        <p:nvSpPr>
          <p:cNvPr id="3" name="Espace réservé du contenu 2"/>
          <p:cNvSpPr>
            <a:spLocks noGrp="1"/>
          </p:cNvSpPr>
          <p:nvPr>
            <p:ph idx="1"/>
          </p:nvPr>
        </p:nvSpPr>
        <p:spPr/>
        <p:txBody>
          <a:bodyPr>
            <a:normAutofit fontScale="92500" lnSpcReduction="10000"/>
          </a:bodyPr>
          <a:lstStyle/>
          <a:p>
            <a:pPr>
              <a:buNone/>
            </a:pPr>
            <a:endParaRPr lang="fr-FR" dirty="0" smtClean="0"/>
          </a:p>
          <a:p>
            <a:pPr algn="just">
              <a:buNone/>
            </a:pPr>
            <a:r>
              <a:rPr lang="fr-FR" sz="2600" dirty="0" smtClean="0"/>
              <a:t>Ne vous contentez pas de relire votre lettre de motivation une fois ou deux fois mais relisez-la dix fois s'il le faut. </a:t>
            </a:r>
          </a:p>
          <a:p>
            <a:pPr algn="just">
              <a:buNone/>
            </a:pPr>
            <a:r>
              <a:rPr lang="fr-FR" sz="2600" dirty="0" smtClean="0"/>
              <a:t>Les fautes d'orthographe laissent une très mauvaise impression et il est indispensable que vous les évitiez! </a:t>
            </a:r>
          </a:p>
          <a:p>
            <a:pPr algn="just">
              <a:buNone/>
            </a:pPr>
            <a:r>
              <a:rPr lang="fr-FR" sz="2600" dirty="0" smtClean="0"/>
              <a:t>Utilisez pour cela le contrôleur d'orthographe de votre ordinateur. </a:t>
            </a:r>
          </a:p>
          <a:p>
            <a:pPr algn="just">
              <a:buNone/>
            </a:pPr>
            <a:r>
              <a:rPr lang="fr-FR" sz="2600" dirty="0" smtClean="0"/>
              <a:t>Si vous ne maîtrisez pas bien la langue, demandez à quelqu'un d'autre de relire votre lettre de motivation car un contrôleur d'orthographe ne détecte pas toutes les erreurs. </a:t>
            </a:r>
            <a:endParaRPr lang="fr-F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88640"/>
            <a:ext cx="7498080" cy="1008112"/>
          </a:xfrm>
        </p:spPr>
        <p:txBody>
          <a:bodyPr>
            <a:normAutofit fontScale="90000"/>
          </a:bodyPr>
          <a:lstStyle/>
          <a:p>
            <a:r>
              <a:rPr lang="fr-FR" dirty="0" smtClean="0">
                <a:solidFill>
                  <a:srgbClr val="C00000"/>
                </a:solidFill>
              </a:rPr>
              <a:t>Vérifiez que votre lettre est bien construite</a:t>
            </a:r>
            <a:endParaRPr lang="fr-FR" dirty="0">
              <a:solidFill>
                <a:srgbClr val="C00000"/>
              </a:solidFill>
            </a:endParaRPr>
          </a:p>
        </p:txBody>
      </p:sp>
      <p:pic>
        <p:nvPicPr>
          <p:cNvPr id="2050" name="Picture 2"/>
          <p:cNvPicPr>
            <a:picLocks noGrp="1" noChangeAspect="1" noChangeArrowheads="1"/>
          </p:cNvPicPr>
          <p:nvPr>
            <p:ph idx="1"/>
          </p:nvPr>
        </p:nvPicPr>
        <p:blipFill>
          <a:blip r:embed="rId2" cstate="print"/>
          <a:srcRect l="30307" t="31132" r="38967" b="22367"/>
          <a:stretch>
            <a:fillRect/>
          </a:stretch>
        </p:blipFill>
        <p:spPr bwMode="auto">
          <a:xfrm>
            <a:off x="1979712" y="1268760"/>
            <a:ext cx="6093187" cy="5184576"/>
          </a:xfrm>
          <a:prstGeom prst="rect">
            <a:avLst/>
          </a:prstGeom>
          <a:noFill/>
          <a:ln w="9525">
            <a:noFill/>
            <a:miter lim="800000"/>
            <a:headEnd/>
            <a:tailEnd/>
          </a:ln>
        </p:spPr>
      </p:pic>
      <p:sp>
        <p:nvSpPr>
          <p:cNvPr id="5" name="ZoneTexte 4"/>
          <p:cNvSpPr txBox="1"/>
          <p:nvPr/>
        </p:nvSpPr>
        <p:spPr>
          <a:xfrm>
            <a:off x="2267744" y="3068960"/>
            <a:ext cx="5544616" cy="369332"/>
          </a:xfrm>
          <a:prstGeom prst="rect">
            <a:avLst/>
          </a:prstGeom>
          <a:noFill/>
          <a:ln>
            <a:solidFill>
              <a:schemeClr val="bg1"/>
            </a:solidFill>
          </a:ln>
        </p:spPr>
        <p:txBody>
          <a:bodyPr wrap="square" rtlCol="0">
            <a:spAutoFit/>
          </a:bodyPr>
          <a:lstStyle/>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Suivez vos démarches</a:t>
            </a:r>
            <a:endParaRPr lang="fr-FR" dirty="0">
              <a:solidFill>
                <a:srgbClr val="C00000"/>
              </a:solidFill>
            </a:endParaRPr>
          </a:p>
        </p:txBody>
      </p:sp>
      <p:sp>
        <p:nvSpPr>
          <p:cNvPr id="3" name="Espace réservé du contenu 2"/>
          <p:cNvSpPr>
            <a:spLocks noGrp="1"/>
          </p:cNvSpPr>
          <p:nvPr>
            <p:ph idx="1"/>
          </p:nvPr>
        </p:nvSpPr>
        <p:spPr/>
        <p:txBody>
          <a:bodyPr>
            <a:normAutofit fontScale="92500" lnSpcReduction="20000"/>
          </a:bodyPr>
          <a:lstStyle/>
          <a:p>
            <a:pPr algn="just"/>
            <a:r>
              <a:rPr lang="fr-FR" dirty="0" smtClean="0"/>
              <a:t>Votre démarche ne s’arrête pas à l’envoi de votre lettre de motivation. </a:t>
            </a:r>
          </a:p>
          <a:p>
            <a:pPr algn="just"/>
            <a:r>
              <a:rPr lang="fr-FR" dirty="0" smtClean="0"/>
              <a:t>Une entreprise peut mettre du temps à répondre. </a:t>
            </a:r>
          </a:p>
          <a:p>
            <a:pPr algn="just"/>
            <a:r>
              <a:rPr lang="fr-FR" dirty="0" smtClean="0"/>
              <a:t>Si vous êtes convoqué(e) pour un entretien, il faudra retrouver la trace de votre lettre et les raisons qui vous ont poussé à écrire à cette entreprise. </a:t>
            </a:r>
          </a:p>
          <a:p>
            <a:pPr algn="just"/>
            <a:r>
              <a:rPr lang="fr-FR" dirty="0" smtClean="0"/>
              <a:t>Pour savoir précisément où vous en êtes, vous allez devoir garder une trace de vos démarches :  vous pouvez, pour cela</a:t>
            </a:r>
            <a:r>
              <a:rPr lang="fr-FR" smtClean="0"/>
              <a:t>, </a:t>
            </a:r>
            <a:r>
              <a:rPr lang="fr-FR" smtClean="0"/>
              <a:t>utiliser </a:t>
            </a:r>
            <a:r>
              <a:rPr lang="fr-FR" dirty="0" smtClean="0"/>
              <a:t>une fiche de suivi ... </a:t>
            </a:r>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973420" y="188640"/>
            <a:ext cx="1731156" cy="12961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072" cy="1143000"/>
          </a:xfrm>
        </p:spPr>
        <p:txBody>
          <a:bodyPr/>
          <a:lstStyle/>
          <a:p>
            <a:r>
              <a:rPr lang="fr-FR" dirty="0" smtClean="0">
                <a:solidFill>
                  <a:srgbClr val="C00000"/>
                </a:solidFill>
              </a:rPr>
              <a:t>Exemple de fiche de suivi</a:t>
            </a:r>
            <a:endParaRPr lang="fr-FR" dirty="0">
              <a:solidFill>
                <a:srgbClr val="C00000"/>
              </a:solidFill>
            </a:endParaRPr>
          </a:p>
        </p:txBody>
      </p:sp>
      <p:pic>
        <p:nvPicPr>
          <p:cNvPr id="3074" name="Picture 2"/>
          <p:cNvPicPr>
            <a:picLocks noGrp="1" noChangeAspect="1" noChangeArrowheads="1"/>
          </p:cNvPicPr>
          <p:nvPr>
            <p:ph idx="1"/>
          </p:nvPr>
        </p:nvPicPr>
        <p:blipFill>
          <a:blip r:embed="rId2" cstate="print"/>
          <a:srcRect l="30307" t="24690" r="38967" b="17244"/>
          <a:stretch>
            <a:fillRect/>
          </a:stretch>
        </p:blipFill>
        <p:spPr bwMode="auto">
          <a:xfrm>
            <a:off x="2267744" y="1097741"/>
            <a:ext cx="5421420" cy="5760259"/>
          </a:xfrm>
          <a:prstGeom prst="rect">
            <a:avLst/>
          </a:prstGeom>
          <a:noFill/>
          <a:ln w="9525">
            <a:noFill/>
            <a:miter lim="800000"/>
            <a:headEnd/>
            <a:tailEnd/>
          </a:ln>
        </p:spPr>
      </p:pic>
      <p:pic>
        <p:nvPicPr>
          <p:cNvPr id="5" name="Picture 3" descr="C:\Users\Hélène\AppData\Local\Microsoft\Windows\Temporary Internet Files\Content.IE5\OWWLP0WO\MC900384088[1].wmf"/>
          <p:cNvPicPr>
            <a:picLocks noChangeAspect="1" noChangeArrowheads="1"/>
          </p:cNvPicPr>
          <p:nvPr/>
        </p:nvPicPr>
        <p:blipFill>
          <a:blip r:embed="rId3" cstate="print"/>
          <a:srcRect/>
          <a:stretch>
            <a:fillRect/>
          </a:stretch>
        </p:blipFill>
        <p:spPr bwMode="auto">
          <a:xfrm>
            <a:off x="6973420" y="188640"/>
            <a:ext cx="1731156" cy="12961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562074"/>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1435608" y="1916832"/>
            <a:ext cx="7498080" cy="4331568"/>
          </a:xfrm>
        </p:spPr>
        <p:txBody>
          <a:bodyPr/>
          <a:lstStyle/>
          <a:p>
            <a:pPr algn="just"/>
            <a:r>
              <a:rPr lang="fr-FR" dirty="0" smtClean="0"/>
              <a:t>Complémentaire à votre CV, la lettre de motivation synthétise votre projet professionnel, reflète votre motivation, prouve votre intérêt pour la structure. </a:t>
            </a:r>
          </a:p>
          <a:p>
            <a:pPr algn="just"/>
            <a:r>
              <a:rPr lang="fr-FR" dirty="0" smtClean="0"/>
              <a:t>Elle doit donner envie au responsable de vous rencontrer. </a:t>
            </a:r>
          </a:p>
          <a:p>
            <a:pPr algn="just"/>
            <a:r>
              <a:rPr lang="fr-FR" dirty="0" smtClean="0"/>
              <a:t>Voici des idées et des conseils pour éviter que votre lettre ne finisse à la poubelle…</a:t>
            </a:r>
            <a:endParaRPr lang="fr-FR" dirty="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188640"/>
            <a:ext cx="2404384" cy="18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Relancer vos démarches</a:t>
            </a:r>
            <a:endParaRPr lang="fr-FR" dirty="0">
              <a:solidFill>
                <a:srgbClr val="C00000"/>
              </a:solidFill>
            </a:endParaRPr>
          </a:p>
        </p:txBody>
      </p:sp>
      <p:sp>
        <p:nvSpPr>
          <p:cNvPr id="3" name="Espace réservé du contenu 2"/>
          <p:cNvSpPr>
            <a:spLocks noGrp="1"/>
          </p:cNvSpPr>
          <p:nvPr>
            <p:ph idx="1"/>
          </p:nvPr>
        </p:nvSpPr>
        <p:spPr/>
        <p:txBody>
          <a:bodyPr>
            <a:normAutofit/>
          </a:bodyPr>
          <a:lstStyle/>
          <a:p>
            <a:pPr algn="just">
              <a:buNone/>
            </a:pPr>
            <a:r>
              <a:rPr lang="fr-FR" dirty="0" smtClean="0"/>
              <a:t>Ainsi, vous serez sûr que votre lettre est bien arrivée sur le bureau de la « bonne personne » et l’employeur relancé verra que vous êtes motivé. </a:t>
            </a:r>
          </a:p>
          <a:p>
            <a:pPr algn="just">
              <a:buNone/>
            </a:pPr>
            <a:endParaRPr lang="fr-FR" dirty="0" smtClean="0"/>
          </a:p>
          <a:p>
            <a:pPr algn="just">
              <a:buNone/>
            </a:pPr>
            <a:r>
              <a:rPr lang="fr-FR" dirty="0" smtClean="0"/>
              <a:t>La relance peut être l’occasion d’avoir un avis de l’employeur sur vos démarches, ce qui vous permettra de les adapter. </a:t>
            </a:r>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973420" y="188640"/>
            <a:ext cx="1731156" cy="12961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Comment relancer?</a:t>
            </a:r>
            <a:endParaRPr lang="fr-FR" dirty="0">
              <a:solidFill>
                <a:srgbClr val="C00000"/>
              </a:solidFill>
            </a:endParaRPr>
          </a:p>
        </p:txBody>
      </p:sp>
      <p:sp>
        <p:nvSpPr>
          <p:cNvPr id="3" name="Espace réservé du contenu 2"/>
          <p:cNvSpPr>
            <a:spLocks noGrp="1"/>
          </p:cNvSpPr>
          <p:nvPr>
            <p:ph idx="1"/>
          </p:nvPr>
        </p:nvSpPr>
        <p:spPr>
          <a:xfrm>
            <a:off x="1435608" y="1447800"/>
            <a:ext cx="7498080" cy="4429472"/>
          </a:xfrm>
        </p:spPr>
        <p:txBody>
          <a:bodyPr/>
          <a:lstStyle/>
          <a:p>
            <a:pPr>
              <a:buNone/>
            </a:pPr>
            <a:endParaRPr lang="fr-FR" b="1" dirty="0" smtClean="0"/>
          </a:p>
          <a:p>
            <a:pPr>
              <a:buNone/>
            </a:pPr>
            <a:endParaRPr lang="fr-FR" b="1" dirty="0" smtClean="0"/>
          </a:p>
          <a:p>
            <a:pPr algn="just">
              <a:buNone/>
            </a:pPr>
            <a:r>
              <a:rPr lang="fr-FR" dirty="0" smtClean="0"/>
              <a:t>Par            !</a:t>
            </a:r>
          </a:p>
          <a:p>
            <a:pPr algn="just">
              <a:buNone/>
            </a:pPr>
            <a:endParaRPr lang="fr-FR" dirty="0" smtClean="0"/>
          </a:p>
          <a:p>
            <a:pPr algn="just">
              <a:buNone/>
            </a:pPr>
            <a:r>
              <a:rPr lang="fr-FR" dirty="0" smtClean="0"/>
              <a:t>Ayez toujours le bon interlocuteur et présentez lui bien l’objet de votre démarche.</a:t>
            </a:r>
          </a:p>
          <a:p>
            <a:endParaRPr lang="fr-FR" dirty="0"/>
          </a:p>
        </p:txBody>
      </p:sp>
      <p:sp>
        <p:nvSpPr>
          <p:cNvPr id="4" name="ZoneTexte 3"/>
          <p:cNvSpPr txBox="1"/>
          <p:nvPr/>
        </p:nvSpPr>
        <p:spPr>
          <a:xfrm>
            <a:off x="251520" y="5661248"/>
            <a:ext cx="8568952" cy="369332"/>
          </a:xfrm>
          <a:prstGeom prst="rect">
            <a:avLst/>
          </a:prstGeom>
          <a:noFill/>
        </p:spPr>
        <p:txBody>
          <a:bodyPr wrap="square" rtlCol="0">
            <a:spAutoFit/>
          </a:bodyPr>
          <a:lstStyle/>
          <a:p>
            <a:r>
              <a:rPr lang="fr-FR" u="sng" dirty="0" smtClean="0">
                <a:solidFill>
                  <a:schemeClr val="accent6">
                    <a:lumMod val="75000"/>
                  </a:schemeClr>
                </a:solidFill>
              </a:rPr>
              <a:t>Sources</a:t>
            </a:r>
            <a:r>
              <a:rPr lang="fr-FR" dirty="0" smtClean="0">
                <a:solidFill>
                  <a:schemeClr val="accent6">
                    <a:lumMod val="75000"/>
                  </a:schemeClr>
                </a:solidFill>
              </a:rPr>
              <a:t>:  Pole emploi 2009, </a:t>
            </a:r>
            <a:r>
              <a:rPr lang="fr-FR" dirty="0" smtClean="0">
                <a:solidFill>
                  <a:schemeClr val="accent6">
                    <a:lumMod val="75000"/>
                  </a:schemeClr>
                </a:solidFill>
                <a:hlinkClick r:id="rId2"/>
              </a:rPr>
              <a:t>http://www.stepstone.be</a:t>
            </a:r>
            <a:r>
              <a:rPr lang="fr-FR" dirty="0" smtClean="0">
                <a:solidFill>
                  <a:schemeClr val="accent6">
                    <a:lumMod val="75000"/>
                  </a:schemeClr>
                </a:solidFill>
              </a:rPr>
              <a:t>, </a:t>
            </a:r>
            <a:r>
              <a:rPr lang="fr-FR" dirty="0" smtClean="0">
                <a:solidFill>
                  <a:schemeClr val="accent6">
                    <a:lumMod val="75000"/>
                  </a:schemeClr>
                </a:solidFill>
                <a:hlinkClick r:id="rId3"/>
              </a:rPr>
              <a:t>http://emploi.france5.fr</a:t>
            </a:r>
            <a:r>
              <a:rPr lang="fr-FR" dirty="0" smtClean="0">
                <a:solidFill>
                  <a:schemeClr val="accent6">
                    <a:lumMod val="75000"/>
                  </a:schemeClr>
                </a:solidFill>
              </a:rPr>
              <a:t> </a:t>
            </a:r>
            <a:endParaRPr lang="fr-FR" dirty="0">
              <a:solidFill>
                <a:schemeClr val="accent6">
                  <a:lumMod val="75000"/>
                </a:schemeClr>
              </a:solidFill>
            </a:endParaRPr>
          </a:p>
        </p:txBody>
      </p:sp>
      <p:pic>
        <p:nvPicPr>
          <p:cNvPr id="5" name="Picture 3" descr="C:\Users\Hélène\AppData\Local\Microsoft\Windows\Temporary Internet Files\Content.IE5\OWWLP0WO\MC900384088[1].wmf"/>
          <p:cNvPicPr>
            <a:picLocks noChangeAspect="1" noChangeArrowheads="1"/>
          </p:cNvPicPr>
          <p:nvPr/>
        </p:nvPicPr>
        <p:blipFill>
          <a:blip r:embed="rId4" cstate="print"/>
          <a:srcRect/>
          <a:stretch>
            <a:fillRect/>
          </a:stretch>
        </p:blipFill>
        <p:spPr bwMode="auto">
          <a:xfrm>
            <a:off x="6300192" y="188640"/>
            <a:ext cx="2404384" cy="1800200"/>
          </a:xfrm>
          <a:prstGeom prst="rect">
            <a:avLst/>
          </a:prstGeom>
          <a:noFill/>
        </p:spPr>
      </p:pic>
      <p:pic>
        <p:nvPicPr>
          <p:cNvPr id="1026" name="Picture 2" descr="C:\Users\Hélène\AppData\Local\Microsoft\Windows\Temporary Internet Files\Content.IE5\4ZANYZZ0\MC900286552[1].wmf"/>
          <p:cNvPicPr>
            <a:picLocks noChangeAspect="1" noChangeArrowheads="1"/>
          </p:cNvPicPr>
          <p:nvPr/>
        </p:nvPicPr>
        <p:blipFill>
          <a:blip r:embed="rId5" cstate="print"/>
          <a:srcRect/>
          <a:stretch>
            <a:fillRect/>
          </a:stretch>
        </p:blipFill>
        <p:spPr bwMode="auto">
          <a:xfrm>
            <a:off x="2195736" y="1988840"/>
            <a:ext cx="1105743" cy="13740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solidFill>
                  <a:srgbClr val="FF0000"/>
                </a:solidFill>
              </a:rPr>
              <a:t>Construire sa lettre de motivation par étapes</a:t>
            </a:r>
            <a:endParaRPr lang="fr-FR" b="1"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pPr>
              <a:buNone/>
            </a:pPr>
            <a:endParaRPr lang="fr-FR" b="1" dirty="0" smtClean="0"/>
          </a:p>
          <a:p>
            <a:pPr algn="just">
              <a:buNone/>
            </a:pPr>
            <a:r>
              <a:rPr lang="fr-FR" b="1" dirty="0" smtClean="0">
                <a:solidFill>
                  <a:schemeClr val="accent4">
                    <a:lumMod val="75000"/>
                  </a:schemeClr>
                </a:solidFill>
              </a:rPr>
              <a:t>1/ </a:t>
            </a:r>
            <a:r>
              <a:rPr lang="fr-FR" dirty="0" smtClean="0">
                <a:solidFill>
                  <a:schemeClr val="accent4">
                    <a:lumMod val="75000"/>
                  </a:schemeClr>
                </a:solidFill>
              </a:rPr>
              <a:t>Dans une lettre de motivation pour une recherche de lieux de PFMP, vous devez </a:t>
            </a:r>
            <a:r>
              <a:rPr lang="fr-FR" b="1" dirty="0" smtClean="0">
                <a:solidFill>
                  <a:schemeClr val="accent4">
                    <a:lumMod val="75000"/>
                  </a:schemeClr>
                </a:solidFill>
              </a:rPr>
              <a:t>mettre en valeur les éléments essentiels que vous pouvez apporter au responsable de la structure</a:t>
            </a:r>
            <a:r>
              <a:rPr lang="fr-FR" dirty="0" smtClean="0">
                <a:solidFill>
                  <a:schemeClr val="accent4">
                    <a:lumMod val="75000"/>
                  </a:schemeClr>
                </a:solidFill>
              </a:rPr>
              <a:t>:</a:t>
            </a:r>
          </a:p>
          <a:p>
            <a:pPr algn="just">
              <a:buNone/>
            </a:pPr>
            <a:endParaRPr lang="fr-FR" dirty="0" smtClean="0"/>
          </a:p>
          <a:p>
            <a:pPr algn="just"/>
            <a:r>
              <a:rPr lang="fr-FR" dirty="0" smtClean="0"/>
              <a:t>Vos objectifs de votre PFMP,</a:t>
            </a:r>
          </a:p>
          <a:p>
            <a:pPr algn="just"/>
            <a:r>
              <a:rPr lang="fr-FR" dirty="0" smtClean="0"/>
              <a:t>Les dates de votre PFMP,</a:t>
            </a:r>
          </a:p>
          <a:p>
            <a:pPr algn="just"/>
            <a:r>
              <a:rPr lang="fr-FR" dirty="0" smtClean="0"/>
              <a:t>Idéalement,  </a:t>
            </a:r>
          </a:p>
          <a:p>
            <a:pPr lvl="1" algn="just"/>
            <a:r>
              <a:rPr lang="fr-FR" dirty="0" smtClean="0"/>
              <a:t>vos connaissances, vos savoir-faire, vos capacités, </a:t>
            </a:r>
          </a:p>
          <a:p>
            <a:pPr lvl="1" algn="just"/>
            <a:r>
              <a:rPr lang="fr-FR" dirty="0" smtClean="0"/>
              <a:t>vos qualités.</a:t>
            </a:r>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3356992"/>
            <a:ext cx="2404384" cy="18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570186"/>
          </a:xfrm>
        </p:spPr>
        <p:txBody>
          <a:bodyPr>
            <a:normAutofit fontScale="90000"/>
          </a:bodyPr>
          <a:lstStyle/>
          <a:p>
            <a:pPr algn="ctr"/>
            <a:r>
              <a:rPr lang="fr-FR" dirty="0" smtClean="0"/>
              <a:t>Notez ci-dessous, les éléments essentiels de votre lettre de motivation.</a:t>
            </a:r>
            <a:endParaRPr lang="fr-FR" dirty="0"/>
          </a:p>
        </p:txBody>
      </p:sp>
      <p:sp>
        <p:nvSpPr>
          <p:cNvPr id="4" name="Espace réservé du contenu 3"/>
          <p:cNvSpPr>
            <a:spLocks noGrp="1"/>
          </p:cNvSpPr>
          <p:nvPr>
            <p:ph idx="1"/>
          </p:nvPr>
        </p:nvSpPr>
        <p:spPr>
          <a:xfrm>
            <a:off x="1435608" y="2204864"/>
            <a:ext cx="7498080" cy="4043536"/>
          </a:xfrm>
          <a:prstGeom prst="foldedCorner">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322128" cy="1143000"/>
          </a:xfrm>
        </p:spPr>
        <p:txBody>
          <a:bodyPr>
            <a:noAutofit/>
          </a:bodyPr>
          <a:lstStyle/>
          <a:p>
            <a:r>
              <a:rPr lang="fr-FR" sz="3200" b="1" dirty="0" smtClean="0"/>
              <a:t/>
            </a:r>
            <a:br>
              <a:rPr lang="fr-FR" sz="3200" b="1" dirty="0" smtClean="0"/>
            </a:br>
            <a:r>
              <a:rPr lang="fr-FR" sz="3200" b="1" dirty="0" smtClean="0"/>
              <a:t/>
            </a:r>
            <a:br>
              <a:rPr lang="fr-FR" sz="3200" b="1" dirty="0" smtClean="0"/>
            </a:br>
            <a:r>
              <a:rPr lang="fr-FR" sz="3200" b="1" dirty="0" smtClean="0"/>
              <a:t/>
            </a:r>
            <a:br>
              <a:rPr lang="fr-FR" sz="3200" b="1" dirty="0" smtClean="0"/>
            </a:br>
            <a:r>
              <a:rPr lang="fr-FR" sz="2800" b="1" dirty="0" smtClean="0">
                <a:solidFill>
                  <a:schemeClr val="accent4">
                    <a:lumMod val="75000"/>
                  </a:schemeClr>
                </a:solidFill>
              </a:rPr>
              <a:t>II/ Identifiez les structures que vous souhaitez contacter</a:t>
            </a:r>
            <a:r>
              <a:rPr lang="fr-FR" sz="3200" b="1" dirty="0" smtClean="0">
                <a:solidFill>
                  <a:schemeClr val="tx1"/>
                </a:solidFill>
              </a:rPr>
              <a:t/>
            </a:r>
            <a:br>
              <a:rPr lang="fr-FR" sz="3200" b="1" dirty="0" smtClean="0">
                <a:solidFill>
                  <a:schemeClr val="tx1"/>
                </a:solidFill>
              </a:rPr>
            </a:br>
            <a:endParaRPr lang="fr-FR" sz="3200" dirty="0">
              <a:solidFill>
                <a:schemeClr val="tx1"/>
              </a:solidFill>
            </a:endParaRPr>
          </a:p>
        </p:txBody>
      </p:sp>
      <p:sp>
        <p:nvSpPr>
          <p:cNvPr id="3" name="Espace réservé du contenu 2"/>
          <p:cNvSpPr>
            <a:spLocks noGrp="1"/>
          </p:cNvSpPr>
          <p:nvPr>
            <p:ph idx="1"/>
          </p:nvPr>
        </p:nvSpPr>
        <p:spPr>
          <a:xfrm>
            <a:off x="1043608" y="1844824"/>
            <a:ext cx="7890080" cy="4403576"/>
          </a:xfrm>
        </p:spPr>
        <p:txBody>
          <a:bodyPr>
            <a:normAutofit/>
          </a:bodyPr>
          <a:lstStyle/>
          <a:p>
            <a:pPr algn="just">
              <a:buNone/>
            </a:pPr>
            <a:r>
              <a:rPr lang="fr-FR" dirty="0" smtClean="0"/>
              <a:t>Notez ici les structures que vous avez repérées en complétant le tableau.</a:t>
            </a:r>
          </a:p>
          <a:p>
            <a:pPr>
              <a:buNone/>
            </a:pPr>
            <a:endParaRPr lang="fr-FR" dirty="0"/>
          </a:p>
        </p:txBody>
      </p:sp>
      <p:graphicFrame>
        <p:nvGraphicFramePr>
          <p:cNvPr id="4" name="Tableau 3"/>
          <p:cNvGraphicFramePr>
            <a:graphicFrameLocks noGrp="1"/>
          </p:cNvGraphicFramePr>
          <p:nvPr/>
        </p:nvGraphicFramePr>
        <p:xfrm>
          <a:off x="323528" y="3068960"/>
          <a:ext cx="8424935" cy="3621183"/>
        </p:xfrm>
        <a:graphic>
          <a:graphicData uri="http://schemas.openxmlformats.org/drawingml/2006/table">
            <a:tbl>
              <a:tblPr firstRow="1" bandRow="1">
                <a:tableStyleId>{5C22544A-7EE6-4342-B048-85BDC9FD1C3A}</a:tableStyleId>
              </a:tblPr>
              <a:tblGrid>
                <a:gridCol w="1684987"/>
                <a:gridCol w="1632806"/>
                <a:gridCol w="1362727"/>
                <a:gridCol w="1512168"/>
                <a:gridCol w="2232247"/>
              </a:tblGrid>
              <a:tr h="1152127">
                <a:tc>
                  <a:txBody>
                    <a:bodyPr/>
                    <a:lstStyle/>
                    <a:p>
                      <a:r>
                        <a:rPr lang="fr-FR" dirty="0" smtClean="0"/>
                        <a:t>Nom de la structure</a:t>
                      </a:r>
                      <a:endParaRPr lang="fr-FR" dirty="0"/>
                    </a:p>
                  </a:txBody>
                  <a:tcPr/>
                </a:tc>
                <a:tc>
                  <a:txBody>
                    <a:bodyPr/>
                    <a:lstStyle/>
                    <a:p>
                      <a:r>
                        <a:rPr lang="fr-FR" dirty="0" smtClean="0"/>
                        <a:t>adresse</a:t>
                      </a:r>
                      <a:endParaRPr lang="fr-FR" dirty="0"/>
                    </a:p>
                  </a:txBody>
                  <a:tcPr/>
                </a:tc>
                <a:tc>
                  <a:txBody>
                    <a:bodyPr/>
                    <a:lstStyle/>
                    <a:p>
                      <a:r>
                        <a:rPr lang="fr-FR" dirty="0" smtClean="0"/>
                        <a:t>téléphone</a:t>
                      </a:r>
                      <a:endParaRPr lang="fr-FR" dirty="0"/>
                    </a:p>
                  </a:txBody>
                  <a:tcPr/>
                </a:tc>
                <a:tc>
                  <a:txBody>
                    <a:bodyPr/>
                    <a:lstStyle/>
                    <a:p>
                      <a:r>
                        <a:rPr lang="fr-FR" dirty="0" smtClean="0"/>
                        <a:t>Nom du responsable</a:t>
                      </a:r>
                      <a:endParaRPr lang="fr-FR" dirty="0"/>
                    </a:p>
                  </a:txBody>
                  <a:tcPr/>
                </a:tc>
                <a:tc>
                  <a:txBody>
                    <a:bodyPr/>
                    <a:lstStyle/>
                    <a:p>
                      <a:r>
                        <a:rPr lang="fr-FR" dirty="0" smtClean="0"/>
                        <a:t>Activités exercées </a:t>
                      </a:r>
                      <a:r>
                        <a:rPr lang="fr-FR" smtClean="0"/>
                        <a:t>dans la </a:t>
                      </a:r>
                      <a:r>
                        <a:rPr lang="fr-FR" dirty="0" smtClean="0"/>
                        <a:t>structure</a:t>
                      </a:r>
                      <a:endParaRPr lang="fr-FR" dirty="0"/>
                    </a:p>
                  </a:txBody>
                  <a:tcPr/>
                </a:tc>
              </a:tr>
              <a:tr h="594796">
                <a:tc>
                  <a:txBody>
                    <a:bodyPr/>
                    <a:lstStyle/>
                    <a:p>
                      <a:endParaRPr lang="fr-FR" dirty="0"/>
                    </a:p>
                  </a:txBody>
                  <a:tcPr/>
                </a:tc>
                <a:tc>
                  <a:txBody>
                    <a:bodyPr/>
                    <a:lstStyle/>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r>
              <a:tr h="457244">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457244">
                <a:tc>
                  <a:txBody>
                    <a:bodyPr/>
                    <a:lstStyle/>
                    <a:p>
                      <a:endParaRPr lang="fr-FR"/>
                    </a:p>
                  </a:txBody>
                  <a:tcPr/>
                </a:tc>
                <a:tc>
                  <a:txBody>
                    <a:bodyPr/>
                    <a:lstStyle/>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r>
              <a:tr h="457244">
                <a:tc>
                  <a:txBody>
                    <a:bodyPr/>
                    <a:lstStyle/>
                    <a:p>
                      <a:endParaRPr lang="fr-FR"/>
                    </a:p>
                  </a:txBody>
                  <a:tcPr/>
                </a:tc>
                <a:tc>
                  <a:txBody>
                    <a:bodyPr/>
                    <a:lstStyle/>
                    <a:p>
                      <a:endParaRPr lang="fr-FR" dirty="0" smtClean="0"/>
                    </a:p>
                  </a:txBody>
                  <a:tcPr/>
                </a:tc>
                <a:tc>
                  <a:txBody>
                    <a:bodyPr/>
                    <a:lstStyle/>
                    <a:p>
                      <a:endParaRPr lang="fr-FR"/>
                    </a:p>
                  </a:txBody>
                  <a:tcPr/>
                </a:tc>
                <a:tc>
                  <a:txBody>
                    <a:bodyPr/>
                    <a:lstStyle/>
                    <a:p>
                      <a:endParaRPr lang="fr-FR"/>
                    </a:p>
                  </a:txBody>
                  <a:tcPr/>
                </a:tc>
                <a:tc>
                  <a:txBody>
                    <a:bodyPr/>
                    <a:lstStyle/>
                    <a:p>
                      <a:endParaRPr lang="fr-FR" dirty="0"/>
                    </a:p>
                  </a:txBody>
                  <a:tcPr/>
                </a:tc>
              </a:tr>
              <a:tr h="457244">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5920" y="476672"/>
            <a:ext cx="7498080" cy="1143000"/>
          </a:xfrm>
        </p:spPr>
        <p:txBody>
          <a:bodyPr>
            <a:normAutofit fontScale="90000"/>
          </a:bodyPr>
          <a:lstStyle/>
          <a:p>
            <a:pPr algn="ctr"/>
            <a:r>
              <a:rPr lang="fr-FR" b="1" dirty="0" smtClean="0">
                <a:solidFill>
                  <a:srgbClr val="FF0000"/>
                </a:solidFill>
              </a:rPr>
              <a:t>Les 5 parties de votre lettre de motivation</a:t>
            </a:r>
            <a:endParaRPr lang="fr-FR" dirty="0"/>
          </a:p>
        </p:txBody>
      </p:sp>
      <p:sp>
        <p:nvSpPr>
          <p:cNvPr id="3" name="Espace réservé du contenu 2"/>
          <p:cNvSpPr>
            <a:spLocks noGrp="1"/>
          </p:cNvSpPr>
          <p:nvPr>
            <p:ph idx="1"/>
          </p:nvPr>
        </p:nvSpPr>
        <p:spPr/>
        <p:txBody>
          <a:bodyPr>
            <a:normAutofit fontScale="70000" lnSpcReduction="20000"/>
          </a:bodyPr>
          <a:lstStyle/>
          <a:p>
            <a:pPr>
              <a:buNone/>
            </a:pPr>
            <a:endParaRPr lang="fr-FR" dirty="0" smtClean="0"/>
          </a:p>
          <a:p>
            <a:pPr>
              <a:buNone/>
            </a:pPr>
            <a:r>
              <a:rPr lang="fr-FR" b="1" u="sng" dirty="0" smtClean="0">
                <a:solidFill>
                  <a:schemeClr val="accent4">
                    <a:lumMod val="75000"/>
                  </a:schemeClr>
                </a:solidFill>
              </a:rPr>
              <a:t>1/ L’EN TETE</a:t>
            </a:r>
          </a:p>
          <a:p>
            <a:pPr algn="just"/>
            <a:r>
              <a:rPr lang="fr-FR" u="sng" dirty="0" smtClean="0"/>
              <a:t>Vos coordonnées </a:t>
            </a:r>
            <a:r>
              <a:rPr lang="fr-FR" dirty="0" smtClean="0"/>
              <a:t>: il faut que l’employeur puisse les retrouver s’il souhaite vous rencontrer. N’oubliez pas votre numéro de téléphone (et votre adresse mail éventuellement)</a:t>
            </a:r>
          </a:p>
          <a:p>
            <a:pPr algn="just"/>
            <a:r>
              <a:rPr lang="fr-FR" u="sng" dirty="0" smtClean="0"/>
              <a:t>Les coordonnées  destinataire </a:t>
            </a:r>
          </a:p>
          <a:p>
            <a:pPr>
              <a:buNone/>
            </a:pPr>
            <a:r>
              <a:rPr lang="fr-FR" i="1" dirty="0" smtClean="0"/>
              <a:t>		</a:t>
            </a:r>
          </a:p>
          <a:p>
            <a:pPr>
              <a:buNone/>
            </a:pPr>
            <a:r>
              <a:rPr lang="fr-FR" i="1" dirty="0" smtClean="0"/>
              <a:t>Par exemple : </a:t>
            </a:r>
          </a:p>
          <a:p>
            <a:pPr>
              <a:buNone/>
            </a:pPr>
            <a:r>
              <a:rPr lang="fr-FR" dirty="0" smtClean="0"/>
              <a:t>- Le directeur de l’association</a:t>
            </a:r>
          </a:p>
          <a:p>
            <a:pPr>
              <a:buNone/>
            </a:pPr>
            <a:r>
              <a:rPr lang="fr-FR" dirty="0" smtClean="0"/>
              <a:t>- le directeur des ressources humaines pour une entreprise</a:t>
            </a:r>
          </a:p>
          <a:p>
            <a:pPr>
              <a:buNone/>
            </a:pPr>
            <a:r>
              <a:rPr lang="fr-FR" dirty="0" smtClean="0"/>
              <a:t>- le principal pour un collège, le proviseur pour un collège…</a:t>
            </a:r>
          </a:p>
          <a:p>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sz="2400" b="1" u="sng" dirty="0" smtClean="0">
                <a:solidFill>
                  <a:schemeClr val="accent4">
                    <a:lumMod val="75000"/>
                  </a:schemeClr>
                </a:solidFill>
              </a:rPr>
              <a:t>I1/ L’INTRODUCTION</a:t>
            </a:r>
          </a:p>
          <a:p>
            <a:pPr>
              <a:buNone/>
            </a:pPr>
            <a:endParaRPr lang="fr-FR" sz="2400" b="1" dirty="0" smtClean="0"/>
          </a:p>
          <a:p>
            <a:pPr algn="just"/>
            <a:r>
              <a:rPr lang="fr-FR" sz="2400" dirty="0" smtClean="0"/>
              <a:t>Cette partie doit être directe. Elle doit capter l’intérêt de votre lecteur : ne parlez pas de vous, citez des informations que vous avez recueillies sur l’entreprise, les activités qui vous intéressent SANS OUBLIER d’y indiquer les éléments essentiels (objectifs du stage, dates…) </a:t>
            </a:r>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188640"/>
            <a:ext cx="2404384" cy="18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sz="2400" b="1" u="sng" dirty="0" smtClean="0">
                <a:solidFill>
                  <a:schemeClr val="accent4">
                    <a:lumMod val="75000"/>
                  </a:schemeClr>
                </a:solidFill>
              </a:rPr>
              <a:t>II1/ LE DEVELOPPEMENT</a:t>
            </a:r>
          </a:p>
          <a:p>
            <a:pPr>
              <a:buNone/>
            </a:pPr>
            <a:endParaRPr lang="fr-FR" sz="2400" b="1" dirty="0" smtClean="0"/>
          </a:p>
          <a:p>
            <a:r>
              <a:rPr lang="fr-FR" sz="2400" dirty="0" smtClean="0"/>
              <a:t>Pour donner envie au recruteur de vous recevoir, citer des exemples d’activités que vous pouvez exercer dans le cadre de votre PFMP.</a:t>
            </a:r>
            <a:endParaRPr lang="fr-FR" sz="2400" dirty="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6300192" y="188640"/>
            <a:ext cx="2404384" cy="180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58018"/>
          </a:xfrm>
        </p:spPr>
        <p:txBody>
          <a:bodyPr>
            <a:normAutofit fontScale="90000"/>
          </a:bodyPr>
          <a:lstStyle/>
          <a:p>
            <a:endParaRPr lang="fr-FR" dirty="0"/>
          </a:p>
        </p:txBody>
      </p:sp>
      <p:sp>
        <p:nvSpPr>
          <p:cNvPr id="3" name="Espace réservé du contenu 2"/>
          <p:cNvSpPr>
            <a:spLocks noGrp="1"/>
          </p:cNvSpPr>
          <p:nvPr>
            <p:ph idx="1"/>
          </p:nvPr>
        </p:nvSpPr>
        <p:spPr>
          <a:xfrm>
            <a:off x="1435608" y="188640"/>
            <a:ext cx="7498080" cy="6059760"/>
          </a:xfrm>
        </p:spPr>
        <p:txBody>
          <a:bodyPr>
            <a:noAutofit/>
          </a:bodyPr>
          <a:lstStyle/>
          <a:p>
            <a:pPr>
              <a:buNone/>
            </a:pPr>
            <a:endParaRPr lang="fr-FR" sz="2400" b="1" u="sng" dirty="0" smtClean="0">
              <a:solidFill>
                <a:schemeClr val="accent4">
                  <a:lumMod val="50000"/>
                </a:schemeClr>
              </a:solidFill>
            </a:endParaRPr>
          </a:p>
          <a:p>
            <a:pPr>
              <a:buNone/>
            </a:pPr>
            <a:endParaRPr lang="fr-FR" sz="2400" b="1" u="sng" dirty="0" smtClean="0">
              <a:solidFill>
                <a:schemeClr val="accent4">
                  <a:lumMod val="50000"/>
                </a:schemeClr>
              </a:solidFill>
            </a:endParaRPr>
          </a:p>
          <a:p>
            <a:pPr>
              <a:buNone/>
            </a:pPr>
            <a:r>
              <a:rPr lang="fr-FR" sz="2400" b="1" u="sng" dirty="0" smtClean="0">
                <a:solidFill>
                  <a:schemeClr val="accent4">
                    <a:lumMod val="75000"/>
                  </a:schemeClr>
                </a:solidFill>
              </a:rPr>
              <a:t>IV/ LA PROPOSITION DE RENCONTE </a:t>
            </a:r>
          </a:p>
          <a:p>
            <a:pPr>
              <a:buNone/>
            </a:pPr>
            <a:endParaRPr lang="fr-FR" sz="2000" dirty="0" smtClean="0"/>
          </a:p>
          <a:p>
            <a:pPr>
              <a:buNone/>
            </a:pPr>
            <a:r>
              <a:rPr lang="fr-FR" sz="2000" dirty="0" smtClean="0"/>
              <a:t>Sachez qui doit avoir l’initiative de la rencontre. Il y a 3 possibilités : </a:t>
            </a:r>
          </a:p>
          <a:p>
            <a:r>
              <a:rPr lang="fr-FR" sz="2000" dirty="0" smtClean="0"/>
              <a:t>Vous restez disponible pour un entretien : c’est l’employeur qui vous recontactera. N’oubliez pas de relancer au bout de quelques temps. </a:t>
            </a:r>
          </a:p>
          <a:p>
            <a:r>
              <a:rPr lang="fr-FR" sz="2000" dirty="0" smtClean="0"/>
              <a:t>Vous prenez l’initiative en annonçant votre prochaine démarche : «Je me permettrai de prendre contact avec vous pour convenir d’un rendez-vous… » </a:t>
            </a:r>
          </a:p>
          <a:p>
            <a:r>
              <a:rPr lang="fr-FR" sz="2000" dirty="0" smtClean="0"/>
              <a:t>Vous offrez un choix : « Pouvons-nous nous rencontrer ? Je vous propose le… ou le…» </a:t>
            </a:r>
          </a:p>
          <a:p>
            <a:pPr>
              <a:buNone/>
            </a:pPr>
            <a:endParaRPr lang="fr-FR" sz="2000" dirty="0" smtClean="0"/>
          </a:p>
          <a:p>
            <a:pPr>
              <a:buNone/>
            </a:pPr>
            <a:endParaRPr lang="fr-FR" sz="2000" dirty="0" smtClean="0"/>
          </a:p>
        </p:txBody>
      </p:sp>
      <p:pic>
        <p:nvPicPr>
          <p:cNvPr id="4" name="Picture 3" descr="C:\Users\Hélène\AppData\Local\Microsoft\Windows\Temporary Internet Files\Content.IE5\OWWLP0WO\MC900384088[1].wmf"/>
          <p:cNvPicPr>
            <a:picLocks noChangeAspect="1" noChangeArrowheads="1"/>
          </p:cNvPicPr>
          <p:nvPr/>
        </p:nvPicPr>
        <p:blipFill>
          <a:blip r:embed="rId2" cstate="print"/>
          <a:srcRect/>
          <a:stretch>
            <a:fillRect/>
          </a:stretch>
        </p:blipFill>
        <p:spPr bwMode="auto">
          <a:xfrm>
            <a:off x="5004048" y="4797152"/>
            <a:ext cx="2404384" cy="1800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239</TotalTime>
  <Words>953</Words>
  <Application>Microsoft Office PowerPoint</Application>
  <PresentationFormat>Affichage à l'écran (4:3)</PresentationFormat>
  <Paragraphs>100</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Solstice</vt:lpstr>
      <vt:lpstr>Conseils pour rédiger   une lettre de motivation</vt:lpstr>
      <vt:lpstr>   </vt:lpstr>
      <vt:lpstr>Construire sa lettre de motivation par étapes</vt:lpstr>
      <vt:lpstr>Notez ci-dessous, les éléments essentiels de votre lettre de motivation.</vt:lpstr>
      <vt:lpstr>   II/ Identifiez les structures que vous souhaitez contacter </vt:lpstr>
      <vt:lpstr>Les 5 parties de votre lettre de motivation</vt:lpstr>
      <vt:lpstr>Diapositive 7</vt:lpstr>
      <vt:lpstr>Diapositive 8</vt:lpstr>
      <vt:lpstr>Diapositive 9</vt:lpstr>
      <vt:lpstr>Diapositive 10</vt:lpstr>
      <vt:lpstr>Diapositive 11</vt:lpstr>
      <vt:lpstr>Diapositive 12</vt:lpstr>
      <vt:lpstr>Exemple de présentation</vt:lpstr>
      <vt:lpstr>Rédiger votre lettre de motivation</vt:lpstr>
      <vt:lpstr>Lettre manuscrite ou non?</vt:lpstr>
      <vt:lpstr>Soignez l'orthographe pour votre lettre de motivation</vt:lpstr>
      <vt:lpstr>Vérifiez que votre lettre est bien construite</vt:lpstr>
      <vt:lpstr>Suivez vos démarches</vt:lpstr>
      <vt:lpstr>Exemple de fiche de suivi</vt:lpstr>
      <vt:lpstr>Relancer vos démarches</vt:lpstr>
      <vt:lpstr>Comment relancer?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Rédiger un CURRICULUM VITAE</dc:title>
  <dc:creator>Hélène</dc:creator>
  <cp:lastModifiedBy>Hélène</cp:lastModifiedBy>
  <cp:revision>35</cp:revision>
  <dcterms:created xsi:type="dcterms:W3CDTF">2011-06-10T08:55:17Z</dcterms:created>
  <dcterms:modified xsi:type="dcterms:W3CDTF">2011-11-25T17:29:10Z</dcterms:modified>
</cp:coreProperties>
</file>