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8" r:id="rId6"/>
    <p:sldId id="259" r:id="rId7"/>
    <p:sldId id="262" r:id="rId8"/>
    <p:sldId id="276" r:id="rId9"/>
    <p:sldId id="263" r:id="rId10"/>
    <p:sldId id="278" r:id="rId11"/>
    <p:sldId id="264" r:id="rId12"/>
    <p:sldId id="265" r:id="rId13"/>
    <p:sldId id="266" r:id="rId14"/>
    <p:sldId id="267" r:id="rId15"/>
    <p:sldId id="268" r:id="rId16"/>
    <p:sldId id="269" r:id="rId17"/>
    <p:sldId id="270" r:id="rId18"/>
    <p:sldId id="271" r:id="rId19"/>
    <p:sldId id="277" r:id="rId20"/>
    <p:sldId id="272" r:id="rId21"/>
    <p:sldId id="273" r:id="rId22"/>
    <p:sldId id="274" r:id="rId23"/>
    <p:sldId id="275" r:id="rId24"/>
  </p:sldIdLst>
  <p:sldSz cx="9144000" cy="6858000" type="screen4x3"/>
  <p:notesSz cx="6858000" cy="93154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43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FAB4FD66-0DD3-4EAF-896D-914840F8D895}" type="slidenum">
              <a:rPr lang="fr-FR" smtClean="0"/>
              <a:pPr/>
              <a:t>‹N°›</a:t>
            </a:fld>
            <a:endParaRPr lang="fr-F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AB4FD66-0DD3-4EAF-896D-914840F8D89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AB4FD66-0DD3-4EAF-896D-914840F8D89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AB4FD66-0DD3-4EAF-896D-914840F8D89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AB4FD66-0DD3-4EAF-896D-914840F8D895}"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AB4FD66-0DD3-4EAF-896D-914840F8D89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AB4FD66-0DD3-4EAF-896D-914840F8D89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AB4FD66-0DD3-4EAF-896D-914840F8D89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AB4FD66-0DD3-4EAF-896D-914840F8D895}" type="slidenum">
              <a:rPr lang="fr-FR" smtClean="0"/>
              <a:pPr/>
              <a:t>‹N°›</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AB4FD66-0DD3-4EAF-896D-914840F8D89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17A625A3-875F-4D76-8942-EE2D3216C07C}" type="datetimeFigureOut">
              <a:rPr lang="fr-FR" smtClean="0"/>
              <a:pPr/>
              <a:t>02/09/2014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AB4FD66-0DD3-4EAF-896D-914840F8D895}" type="slidenum">
              <a:rPr lang="fr-FR" smtClean="0"/>
              <a:pPr/>
              <a:t>‹N°›</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7A625A3-875F-4D76-8942-EE2D3216C07C}" type="datetimeFigureOut">
              <a:rPr lang="fr-FR" smtClean="0"/>
              <a:pPr/>
              <a:t>02/09/2014</a:t>
            </a:fld>
            <a:endParaRPr lang="fr-F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AB4FD66-0DD3-4EAF-896D-914840F8D895}" type="slidenum">
              <a:rPr lang="fr-FR" smtClean="0"/>
              <a:pPr/>
              <a:t>‹N°›</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tudiant.aujourdhui.fr/etudiant/info/cv-conseils-de-redaction.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élène\AppData\Local\Microsoft\Windows\Temporary Internet Files\Content.IE5\4ZANYZZ0\MC900212057[1].wmf"/>
          <p:cNvPicPr>
            <a:picLocks noChangeAspect="1" noChangeArrowheads="1"/>
          </p:cNvPicPr>
          <p:nvPr/>
        </p:nvPicPr>
        <p:blipFill>
          <a:blip r:embed="rId2" cstate="print"/>
          <a:srcRect/>
          <a:stretch>
            <a:fillRect/>
          </a:stretch>
        </p:blipFill>
        <p:spPr bwMode="auto">
          <a:xfrm>
            <a:off x="4932040" y="3717032"/>
            <a:ext cx="3456384" cy="2706283"/>
          </a:xfrm>
          <a:prstGeom prst="rect">
            <a:avLst/>
          </a:prstGeom>
          <a:noFill/>
        </p:spPr>
      </p:pic>
      <p:sp>
        <p:nvSpPr>
          <p:cNvPr id="2" name="Titre 1"/>
          <p:cNvSpPr>
            <a:spLocks noGrp="1"/>
          </p:cNvSpPr>
          <p:nvPr>
            <p:ph type="ctrTitle"/>
          </p:nvPr>
        </p:nvSpPr>
        <p:spPr>
          <a:xfrm>
            <a:off x="1475656" y="764704"/>
            <a:ext cx="6982544" cy="1800200"/>
          </a:xfrm>
        </p:spPr>
        <p:txBody>
          <a:bodyPr>
            <a:normAutofit/>
          </a:bodyPr>
          <a:lstStyle/>
          <a:p>
            <a:pPr algn="ctr"/>
            <a:r>
              <a:rPr lang="fr-FR" b="1" dirty="0" smtClean="0">
                <a:solidFill>
                  <a:srgbClr val="8D4355"/>
                </a:solidFill>
              </a:rPr>
              <a:t>Conseils pour rédiger  </a:t>
            </a:r>
            <a:br>
              <a:rPr lang="fr-FR" b="1" dirty="0" smtClean="0">
                <a:solidFill>
                  <a:srgbClr val="8D4355"/>
                </a:solidFill>
              </a:rPr>
            </a:br>
            <a:r>
              <a:rPr lang="fr-FR" b="1" dirty="0" smtClean="0">
                <a:solidFill>
                  <a:srgbClr val="8D4355"/>
                </a:solidFill>
              </a:rPr>
              <a:t>un CURRICULUM VITAE</a:t>
            </a:r>
            <a:endParaRPr lang="fr-FR" b="1" dirty="0">
              <a:solidFill>
                <a:srgbClr val="8D4355"/>
              </a:solidFill>
            </a:endParaRPr>
          </a:p>
        </p:txBody>
      </p:sp>
      <p:sp>
        <p:nvSpPr>
          <p:cNvPr id="3" name="Sous-titre 2"/>
          <p:cNvSpPr>
            <a:spLocks noGrp="1"/>
          </p:cNvSpPr>
          <p:nvPr>
            <p:ph type="subTitle" idx="1"/>
          </p:nvPr>
        </p:nvSpPr>
        <p:spPr>
          <a:xfrm>
            <a:off x="1432560" y="4149080"/>
            <a:ext cx="3715504" cy="1872208"/>
          </a:xfrm>
        </p:spPr>
        <p:txBody>
          <a:bodyPr>
            <a:normAutofit/>
          </a:bodyPr>
          <a:lstStyle/>
          <a:p>
            <a:r>
              <a:rPr lang="fr-FR" dirty="0" smtClean="0">
                <a:solidFill>
                  <a:schemeClr val="accent4">
                    <a:lumMod val="50000"/>
                  </a:schemeClr>
                </a:solidFill>
              </a:rPr>
              <a:t>Objectif: être capable de rédiger mon curriculum vitae</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lstStyle/>
          <a:p>
            <a:pPr algn="just"/>
            <a:r>
              <a:rPr lang="fr-FR" dirty="0" smtClean="0"/>
              <a:t>Notez ci-dessous tous les renseignements concernant votre expérience.</a:t>
            </a:r>
            <a:endParaRPr lang="fr-FR" dirty="0"/>
          </a:p>
        </p:txBody>
      </p:sp>
      <p:sp>
        <p:nvSpPr>
          <p:cNvPr id="4" name="Carré corné 3"/>
          <p:cNvSpPr/>
          <p:nvPr/>
        </p:nvSpPr>
        <p:spPr>
          <a:xfrm>
            <a:off x="1187624" y="2276872"/>
            <a:ext cx="7056784" cy="4320480"/>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933688" cy="1143000"/>
          </a:xfrm>
        </p:spPr>
        <p:txBody>
          <a:bodyPr>
            <a:noAutofit/>
          </a:bodyPr>
          <a:lstStyle/>
          <a:p>
            <a:pPr algn="ctr"/>
            <a:r>
              <a:rPr lang="fr-FR" sz="4000" dirty="0" smtClean="0">
                <a:solidFill>
                  <a:srgbClr val="C00000"/>
                </a:solidFill>
              </a:rPr>
              <a:t>Partie 5: vos activités </a:t>
            </a:r>
            <a:r>
              <a:rPr lang="fr-FR" sz="4000" dirty="0" err="1" smtClean="0">
                <a:solidFill>
                  <a:srgbClr val="C00000"/>
                </a:solidFill>
              </a:rPr>
              <a:t>extra-scolaires</a:t>
            </a:r>
            <a:r>
              <a:rPr lang="fr-FR" sz="4000" dirty="0" smtClean="0">
                <a:solidFill>
                  <a:srgbClr val="C00000"/>
                </a:solidFill>
              </a:rPr>
              <a:t/>
            </a:r>
            <a:br>
              <a:rPr lang="fr-FR" sz="4000" dirty="0" smtClean="0">
                <a:solidFill>
                  <a:srgbClr val="C00000"/>
                </a:solidFill>
              </a:rPr>
            </a:br>
            <a:r>
              <a:rPr lang="fr-FR" sz="4000" dirty="0" smtClean="0">
                <a:solidFill>
                  <a:srgbClr val="C00000"/>
                </a:solidFill>
              </a:rPr>
              <a:t>(ou extra-professionnelles)</a:t>
            </a:r>
            <a:endParaRPr lang="fr-FR" sz="4000" dirty="0">
              <a:solidFill>
                <a:srgbClr val="C00000"/>
              </a:solidFill>
            </a:endParaRPr>
          </a:p>
        </p:txBody>
      </p:sp>
      <p:sp>
        <p:nvSpPr>
          <p:cNvPr id="3" name="Espace réservé du contenu 2"/>
          <p:cNvSpPr>
            <a:spLocks noGrp="1"/>
          </p:cNvSpPr>
          <p:nvPr>
            <p:ph idx="1"/>
          </p:nvPr>
        </p:nvSpPr>
        <p:spPr/>
        <p:txBody>
          <a:bodyPr/>
          <a:lstStyle/>
          <a:p>
            <a:endParaRPr lang="fr-FR" dirty="0" smtClean="0"/>
          </a:p>
          <a:p>
            <a:endParaRPr lang="fr-FR" dirty="0" smtClean="0"/>
          </a:p>
          <a:p>
            <a:pPr algn="just"/>
            <a:r>
              <a:rPr lang="fr-FR" dirty="0" smtClean="0"/>
              <a:t>Cela peut vous sembler inutile. Toutefois, les qualités dont vous faites preuve en pratiquant un sport ou une activité bénévole peuvent être utiles dans le milieu professionnel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548680"/>
            <a:ext cx="7962088" cy="5699720"/>
          </a:xfrm>
        </p:spPr>
        <p:txBody>
          <a:bodyPr/>
          <a:lstStyle/>
          <a:p>
            <a:pPr algn="just"/>
            <a:r>
              <a:rPr lang="fr-FR" dirty="0" smtClean="0"/>
              <a:t>Notez ci-dessous tous les renseignements concernant vos activités extra-professionnelles (ou </a:t>
            </a:r>
            <a:r>
              <a:rPr lang="fr-FR" dirty="0" err="1" smtClean="0"/>
              <a:t>extra-scolaires</a:t>
            </a:r>
            <a:r>
              <a:rPr lang="fr-FR" dirty="0" smtClean="0"/>
              <a:t>)</a:t>
            </a:r>
            <a:br>
              <a:rPr lang="fr-FR" dirty="0" smtClean="0"/>
            </a:br>
            <a:r>
              <a:rPr lang="fr-FR" dirty="0" smtClean="0"/>
              <a:t>(ex: sport d’équipe = travail d’équipe)</a:t>
            </a:r>
            <a:endParaRPr lang="fr-FR" dirty="0"/>
          </a:p>
        </p:txBody>
      </p:sp>
      <p:sp>
        <p:nvSpPr>
          <p:cNvPr id="4" name="Carré corné 3"/>
          <p:cNvSpPr/>
          <p:nvPr/>
        </p:nvSpPr>
        <p:spPr>
          <a:xfrm>
            <a:off x="1907704" y="2564904"/>
            <a:ext cx="6048672" cy="4104456"/>
          </a:xfrm>
          <a:prstGeom prst="foldedCorner">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964488" cy="1143000"/>
          </a:xfrm>
        </p:spPr>
        <p:txBody>
          <a:bodyPr>
            <a:noAutofit/>
          </a:bodyPr>
          <a:lstStyle/>
          <a:p>
            <a:r>
              <a:rPr lang="fr-FR" sz="4000" u="sng" dirty="0" smtClean="0">
                <a:solidFill>
                  <a:srgbClr val="C00000"/>
                </a:solidFill>
              </a:rPr>
              <a:t>Partie 6: les informations complémentaires</a:t>
            </a:r>
            <a:endParaRPr lang="fr-FR" sz="4000" u="sng" dirty="0">
              <a:solidFill>
                <a:srgbClr val="C00000"/>
              </a:solidFill>
            </a:endParaRPr>
          </a:p>
        </p:txBody>
      </p:sp>
      <p:sp>
        <p:nvSpPr>
          <p:cNvPr id="3" name="Espace réservé du contenu 2"/>
          <p:cNvSpPr>
            <a:spLocks noGrp="1"/>
          </p:cNvSpPr>
          <p:nvPr>
            <p:ph idx="1"/>
          </p:nvPr>
        </p:nvSpPr>
        <p:spPr/>
        <p:txBody>
          <a:bodyPr/>
          <a:lstStyle/>
          <a:p>
            <a:endParaRPr lang="fr-FR" dirty="0" smtClean="0"/>
          </a:p>
          <a:p>
            <a:endParaRPr lang="fr-FR" dirty="0" smtClean="0"/>
          </a:p>
          <a:p>
            <a:pPr algn="just"/>
            <a:r>
              <a:rPr lang="fr-FR" dirty="0" smtClean="0"/>
              <a:t>Vous pouvez y indiquer les permis de conduire, BAFA, certificats SST ou </a:t>
            </a:r>
            <a:r>
              <a:rPr lang="fr-FR" dirty="0" smtClean="0"/>
              <a:t>PSC1, B2i…</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476672"/>
            <a:ext cx="7498080" cy="5771728"/>
          </a:xfrm>
        </p:spPr>
        <p:txBody>
          <a:bodyPr/>
          <a:lstStyle/>
          <a:p>
            <a:pPr algn="just"/>
            <a:r>
              <a:rPr lang="fr-FR" dirty="0" smtClean="0"/>
              <a:t>Notez ci-dessous les </a:t>
            </a:r>
            <a:r>
              <a:rPr lang="fr-FR" dirty="0" smtClean="0">
                <a:solidFill>
                  <a:srgbClr val="C00000"/>
                </a:solidFill>
              </a:rPr>
              <a:t>informations complémentaires.</a:t>
            </a:r>
          </a:p>
          <a:p>
            <a:endParaRPr lang="fr-FR" dirty="0"/>
          </a:p>
        </p:txBody>
      </p:sp>
      <p:sp>
        <p:nvSpPr>
          <p:cNvPr id="4" name="Carré corné 3"/>
          <p:cNvSpPr/>
          <p:nvPr/>
        </p:nvSpPr>
        <p:spPr>
          <a:xfrm>
            <a:off x="1763688" y="1844824"/>
            <a:ext cx="6264696" cy="4464496"/>
          </a:xfrm>
          <a:prstGeom prst="foldedCorner">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u="sng" dirty="0" smtClean="0">
                <a:solidFill>
                  <a:srgbClr val="C00000"/>
                </a:solidFill>
              </a:rPr>
              <a:t>Votre objectif professionnel </a:t>
            </a:r>
            <a:endParaRPr lang="fr-FR" sz="4000" u="sng" dirty="0">
              <a:solidFill>
                <a:srgbClr val="C00000"/>
              </a:solidFill>
            </a:endParaRPr>
          </a:p>
        </p:txBody>
      </p:sp>
      <p:sp>
        <p:nvSpPr>
          <p:cNvPr id="3" name="Espace réservé du contenu 2"/>
          <p:cNvSpPr>
            <a:spLocks noGrp="1"/>
          </p:cNvSpPr>
          <p:nvPr>
            <p:ph idx="1"/>
          </p:nvPr>
        </p:nvSpPr>
        <p:spPr>
          <a:xfrm>
            <a:off x="1435608" y="2276872"/>
            <a:ext cx="7498080" cy="3971528"/>
          </a:xfrm>
        </p:spPr>
        <p:txBody>
          <a:bodyPr/>
          <a:lstStyle/>
          <a:p>
            <a:pPr algn="just"/>
            <a:r>
              <a:rPr lang="fr-FR" dirty="0" smtClean="0"/>
              <a:t>Cette rubrique facultative peut aider le lecteur à savoir rapidement ce que vous recherchez.</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620688"/>
            <a:ext cx="7498080" cy="5627712"/>
          </a:xfrm>
        </p:spPr>
        <p:txBody>
          <a:bodyPr/>
          <a:lstStyle/>
          <a:p>
            <a:r>
              <a:rPr lang="fr-FR" dirty="0" smtClean="0"/>
              <a:t>Notez ci-dessous, les différents objectifs que vous avez.</a:t>
            </a:r>
            <a:br>
              <a:rPr lang="fr-FR" dirty="0" smtClean="0"/>
            </a:br>
            <a:endParaRPr lang="fr-FR" dirty="0"/>
          </a:p>
        </p:txBody>
      </p:sp>
      <p:sp>
        <p:nvSpPr>
          <p:cNvPr id="4" name="Carré corné 3"/>
          <p:cNvSpPr/>
          <p:nvPr/>
        </p:nvSpPr>
        <p:spPr>
          <a:xfrm>
            <a:off x="1763688" y="1916832"/>
            <a:ext cx="6480720" cy="4320480"/>
          </a:xfrm>
          <a:prstGeom prst="foldedCorner">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C00000"/>
                </a:solidFill>
              </a:rPr>
              <a:t>Organiser les informations du CV</a:t>
            </a:r>
            <a:endParaRPr lang="fr-FR" sz="4000" dirty="0">
              <a:solidFill>
                <a:srgbClr val="C00000"/>
              </a:solidFill>
            </a:endParaRPr>
          </a:p>
        </p:txBody>
      </p:sp>
      <p:sp>
        <p:nvSpPr>
          <p:cNvPr id="3" name="Espace réservé du contenu 2"/>
          <p:cNvSpPr>
            <a:spLocks noGrp="1"/>
          </p:cNvSpPr>
          <p:nvPr>
            <p:ph idx="1"/>
          </p:nvPr>
        </p:nvSpPr>
        <p:spPr>
          <a:xfrm>
            <a:off x="1435608" y="1988840"/>
            <a:ext cx="7498080" cy="4259560"/>
          </a:xfrm>
        </p:spPr>
        <p:txBody>
          <a:bodyPr/>
          <a:lstStyle/>
          <a:p>
            <a:r>
              <a:rPr lang="fr-FR" dirty="0" smtClean="0"/>
              <a:t>Il n’existe pas de « modèle- type » de C.V.</a:t>
            </a:r>
          </a:p>
          <a:p>
            <a:r>
              <a:rPr lang="fr-FR" dirty="0" smtClean="0"/>
              <a:t>L’ordre des rubriques peut varier:</a:t>
            </a:r>
          </a:p>
          <a:p>
            <a:pPr lvl="1"/>
            <a:r>
              <a:rPr lang="fr-FR" dirty="0" smtClean="0"/>
              <a:t> vous pouvez commencer par l’objectif professionnel pour attirer l’attention, </a:t>
            </a:r>
          </a:p>
          <a:p>
            <a:pPr lvl="1"/>
            <a:r>
              <a:rPr lang="fr-FR" dirty="0" smtClean="0"/>
              <a:t>La rubrique « formation » peut se situer avant ou après la rubrique « expérience professionnelle »</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0"/>
            <a:ext cx="8964488" cy="1143000"/>
          </a:xfrm>
        </p:spPr>
        <p:txBody>
          <a:bodyPr>
            <a:normAutofit fontScale="90000"/>
          </a:bodyPr>
          <a:lstStyle/>
          <a:p>
            <a:r>
              <a:rPr lang="fr-FR" dirty="0" smtClean="0">
                <a:solidFill>
                  <a:srgbClr val="C00000"/>
                </a:solidFill>
              </a:rPr>
              <a:t>Il existe plusieurs façon de présenter la rubriques « expérience professionnelle » </a:t>
            </a:r>
            <a:endParaRPr lang="fr-FR" dirty="0">
              <a:solidFill>
                <a:srgbClr val="C00000"/>
              </a:solidFill>
            </a:endParaRPr>
          </a:p>
        </p:txBody>
      </p:sp>
      <p:sp>
        <p:nvSpPr>
          <p:cNvPr id="3" name="Espace réservé du contenu 2"/>
          <p:cNvSpPr>
            <a:spLocks noGrp="1"/>
          </p:cNvSpPr>
          <p:nvPr>
            <p:ph idx="1"/>
          </p:nvPr>
        </p:nvSpPr>
        <p:spPr>
          <a:xfrm>
            <a:off x="971600" y="1447800"/>
            <a:ext cx="7962088" cy="4800600"/>
          </a:xfrm>
        </p:spPr>
        <p:txBody>
          <a:bodyPr>
            <a:normAutofit fontScale="92500" lnSpcReduction="10000"/>
          </a:bodyPr>
          <a:lstStyle/>
          <a:p>
            <a:pPr algn="just">
              <a:buNone/>
            </a:pPr>
            <a:r>
              <a:rPr lang="fr-FR" dirty="0" smtClean="0"/>
              <a:t>- Le </a:t>
            </a:r>
            <a:r>
              <a:rPr lang="fr-FR" u="sng" dirty="0" smtClean="0">
                <a:solidFill>
                  <a:schemeClr val="accent4">
                    <a:lumMod val="50000"/>
                  </a:schemeClr>
                </a:solidFill>
              </a:rPr>
              <a:t>C.V. chronologique</a:t>
            </a:r>
            <a:r>
              <a:rPr lang="fr-FR" dirty="0" smtClean="0"/>
              <a:t>: vous citez les entreprises dans lesquelles vous avez travaillé, de la plus ancienne à la plus récente. Cette méthode permet de voir votre progression dans le temps. Ce C.V. peut avoir le défaut  de ne laisser apparaitre qu’à la fin le poste le plus qualifié: or, en lecture rapide, on retient souvent ce qu’on lit en premier</a:t>
            </a:r>
          </a:p>
          <a:p>
            <a:pPr algn="just">
              <a:buNone/>
            </a:pPr>
            <a:r>
              <a:rPr lang="fr-FR" dirty="0" smtClean="0"/>
              <a:t>- Le </a:t>
            </a:r>
            <a:r>
              <a:rPr lang="fr-FR" u="sng" dirty="0" smtClean="0">
                <a:solidFill>
                  <a:schemeClr val="accent4">
                    <a:lumMod val="50000"/>
                  </a:schemeClr>
                </a:solidFill>
              </a:rPr>
              <a:t>C.V. </a:t>
            </a:r>
            <a:r>
              <a:rPr lang="fr-FR" u="sng" dirty="0" err="1" smtClean="0">
                <a:solidFill>
                  <a:schemeClr val="accent4">
                    <a:lumMod val="50000"/>
                  </a:schemeClr>
                </a:solidFill>
              </a:rPr>
              <a:t>antichronologique</a:t>
            </a:r>
            <a:r>
              <a:rPr lang="fr-FR" dirty="0" smtClean="0"/>
              <a:t>: vous citez vos expériences, mais en commençant par la plus récente et en finissant par la plus ancienne.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933688" cy="1417638"/>
          </a:xfrm>
        </p:spPr>
        <p:txBody>
          <a:bodyPr>
            <a:normAutofit/>
          </a:bodyPr>
          <a:lstStyle/>
          <a:p>
            <a:r>
              <a:rPr lang="fr-FR" sz="4000" dirty="0" smtClean="0">
                <a:solidFill>
                  <a:srgbClr val="C00000"/>
                </a:solidFill>
              </a:rPr>
              <a:t>Voici quelques exemples de présentation</a:t>
            </a:r>
            <a:endParaRPr lang="fr-FR" sz="4000" dirty="0"/>
          </a:p>
        </p:txBody>
      </p:sp>
      <p:pic>
        <p:nvPicPr>
          <p:cNvPr id="4" name="Espace réservé du contenu 3" descr="cv 001.jpg"/>
          <p:cNvPicPr>
            <a:picLocks noGrp="1" noChangeAspect="1"/>
          </p:cNvPicPr>
          <p:nvPr>
            <p:ph idx="1"/>
          </p:nvPr>
        </p:nvPicPr>
        <p:blipFill>
          <a:blip r:embed="rId2" cstate="print"/>
          <a:srcRect l="38674" t="25731" b="14270"/>
          <a:stretch>
            <a:fillRect/>
          </a:stretch>
        </p:blipFill>
        <p:spPr>
          <a:xfrm rot="10800000">
            <a:off x="1187624" y="970176"/>
            <a:ext cx="4392488" cy="5910284"/>
          </a:xfrm>
        </p:spPr>
      </p:pic>
      <p:sp>
        <p:nvSpPr>
          <p:cNvPr id="6" name="ZoneTexte 5"/>
          <p:cNvSpPr txBox="1"/>
          <p:nvPr/>
        </p:nvSpPr>
        <p:spPr>
          <a:xfrm>
            <a:off x="5724128" y="1268760"/>
            <a:ext cx="3168352" cy="5078313"/>
          </a:xfrm>
          <a:prstGeom prst="rect">
            <a:avLst/>
          </a:prstGeom>
          <a:noFill/>
        </p:spPr>
        <p:txBody>
          <a:bodyPr wrap="square" rtlCol="0">
            <a:spAutoFit/>
          </a:bodyPr>
          <a:lstStyle/>
          <a:p>
            <a:r>
              <a:rPr lang="fr-FR" dirty="0" smtClean="0">
                <a:solidFill>
                  <a:schemeClr val="accent6"/>
                </a:solidFill>
              </a:rPr>
              <a:t>Identité en haut à gauche</a:t>
            </a:r>
          </a:p>
          <a:p>
            <a:endParaRPr lang="fr-FR" dirty="0">
              <a:solidFill>
                <a:schemeClr val="accent6"/>
              </a:solidFill>
            </a:endParaRPr>
          </a:p>
          <a:p>
            <a:endParaRPr lang="fr-FR" dirty="0" smtClean="0">
              <a:solidFill>
                <a:schemeClr val="accent6"/>
              </a:solidFill>
            </a:endParaRPr>
          </a:p>
          <a:p>
            <a:r>
              <a:rPr lang="fr-FR" dirty="0" smtClean="0">
                <a:solidFill>
                  <a:schemeClr val="accent6"/>
                </a:solidFill>
              </a:rPr>
              <a:t>Marge droite 1 cm</a:t>
            </a:r>
          </a:p>
          <a:p>
            <a:endParaRPr lang="fr-FR" dirty="0">
              <a:solidFill>
                <a:schemeClr val="accent6"/>
              </a:solidFill>
            </a:endParaRPr>
          </a:p>
          <a:p>
            <a:r>
              <a:rPr lang="fr-FR" dirty="0" smtClean="0">
                <a:solidFill>
                  <a:schemeClr val="accent6"/>
                </a:solidFill>
              </a:rPr>
              <a:t>Phrases courtes</a:t>
            </a:r>
          </a:p>
          <a:p>
            <a:endParaRPr lang="fr-FR" dirty="0">
              <a:solidFill>
                <a:schemeClr val="accent6"/>
              </a:solidFill>
            </a:endParaRPr>
          </a:p>
          <a:p>
            <a:r>
              <a:rPr lang="fr-FR" dirty="0" smtClean="0">
                <a:solidFill>
                  <a:schemeClr val="accent6"/>
                </a:solidFill>
              </a:rPr>
              <a:t>Mise en page équilibrée, aérée</a:t>
            </a:r>
          </a:p>
          <a:p>
            <a:endParaRPr lang="fr-FR" dirty="0">
              <a:solidFill>
                <a:schemeClr val="accent6"/>
              </a:solidFill>
            </a:endParaRPr>
          </a:p>
          <a:p>
            <a:endParaRPr lang="fr-FR" dirty="0" smtClean="0">
              <a:solidFill>
                <a:schemeClr val="accent6"/>
              </a:solidFill>
            </a:endParaRPr>
          </a:p>
          <a:p>
            <a:endParaRPr lang="fr-FR" dirty="0">
              <a:solidFill>
                <a:schemeClr val="accent6"/>
              </a:solidFill>
            </a:endParaRPr>
          </a:p>
          <a:p>
            <a:endParaRPr lang="fr-FR" dirty="0" smtClean="0">
              <a:solidFill>
                <a:schemeClr val="accent6"/>
              </a:solidFill>
            </a:endParaRPr>
          </a:p>
          <a:p>
            <a:endParaRPr lang="fr-FR" dirty="0">
              <a:solidFill>
                <a:schemeClr val="accent6"/>
              </a:solidFill>
            </a:endParaRPr>
          </a:p>
          <a:p>
            <a:r>
              <a:rPr lang="fr-FR" dirty="0" smtClean="0">
                <a:solidFill>
                  <a:schemeClr val="accent6"/>
                </a:solidFill>
              </a:rPr>
              <a:t>Style télégraphique</a:t>
            </a:r>
          </a:p>
          <a:p>
            <a:endParaRPr lang="fr-FR" dirty="0">
              <a:solidFill>
                <a:schemeClr val="accent6"/>
              </a:solidFill>
            </a:endParaRPr>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Hélène\AppData\Local\Microsoft\Windows\Temporary Internet Files\Content.IE5\OWWLP0WO\MC900384088[1].wmf"/>
          <p:cNvPicPr>
            <a:picLocks noChangeAspect="1" noChangeArrowheads="1"/>
          </p:cNvPicPr>
          <p:nvPr/>
        </p:nvPicPr>
        <p:blipFill>
          <a:blip r:embed="rId2" cstate="print"/>
          <a:srcRect/>
          <a:stretch>
            <a:fillRect/>
          </a:stretch>
        </p:blipFill>
        <p:spPr bwMode="auto">
          <a:xfrm>
            <a:off x="6300192" y="188640"/>
            <a:ext cx="2404384" cy="1800200"/>
          </a:xfrm>
          <a:prstGeom prst="rect">
            <a:avLst/>
          </a:prstGeom>
          <a:noFill/>
        </p:spPr>
      </p:pic>
      <p:sp>
        <p:nvSpPr>
          <p:cNvPr id="3" name="Espace réservé du contenu 2"/>
          <p:cNvSpPr>
            <a:spLocks noGrp="1"/>
          </p:cNvSpPr>
          <p:nvPr>
            <p:ph idx="1"/>
          </p:nvPr>
        </p:nvSpPr>
        <p:spPr>
          <a:xfrm>
            <a:off x="457200" y="548680"/>
            <a:ext cx="8229600" cy="5577483"/>
          </a:xfrm>
        </p:spPr>
        <p:txBody>
          <a:bodyPr/>
          <a:lstStyle/>
          <a:p>
            <a:endParaRPr lang="fr-FR" dirty="0" smtClean="0"/>
          </a:p>
          <a:p>
            <a:endParaRPr lang="fr-FR" b="1" dirty="0"/>
          </a:p>
          <a:p>
            <a:pPr algn="just"/>
            <a:r>
              <a:rPr lang="fr-FR" dirty="0" smtClean="0"/>
              <a:t>Le CV est stratégique dans vos recherches de jobs, stages, PFMP... vous devez rechercher la perfection par son contenu et sa structure.</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5"/>
          <p:cNvPicPr>
            <a:picLocks noChangeAspect="1" noChangeArrowheads="1"/>
          </p:cNvPicPr>
          <p:nvPr/>
        </p:nvPicPr>
        <p:blipFill>
          <a:blip r:embed="rId2" cstate="print"/>
          <a:srcRect/>
          <a:stretch>
            <a:fillRect/>
          </a:stretch>
        </p:blipFill>
        <p:spPr bwMode="auto">
          <a:xfrm>
            <a:off x="467544" y="476672"/>
            <a:ext cx="4105827" cy="5653609"/>
          </a:xfrm>
          <a:prstGeom prst="rect">
            <a:avLst/>
          </a:prstGeom>
          <a:noFill/>
          <a:ln w="9525">
            <a:noFill/>
            <a:miter lim="800000"/>
            <a:headEnd/>
            <a:tailEnd/>
          </a:ln>
        </p:spPr>
      </p:pic>
      <p:pic>
        <p:nvPicPr>
          <p:cNvPr id="2054" name="Picture 6"/>
          <p:cNvPicPr>
            <a:picLocks noGrp="1" noChangeAspect="1" noChangeArrowheads="1"/>
          </p:cNvPicPr>
          <p:nvPr>
            <p:ph idx="1"/>
          </p:nvPr>
        </p:nvPicPr>
        <p:blipFill>
          <a:blip r:embed="rId3" cstate="print"/>
          <a:srcRect/>
          <a:stretch>
            <a:fillRect/>
          </a:stretch>
        </p:blipFill>
        <p:spPr bwMode="auto">
          <a:xfrm>
            <a:off x="4932040" y="476672"/>
            <a:ext cx="3719930" cy="55879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N’oubliez pas:</a:t>
            </a:r>
            <a:endParaRPr lang="fr-FR" dirty="0">
              <a:solidFill>
                <a:srgbClr val="C00000"/>
              </a:solidFill>
            </a:endParaRPr>
          </a:p>
        </p:txBody>
      </p:sp>
      <p:sp>
        <p:nvSpPr>
          <p:cNvPr id="3" name="Espace réservé du contenu 2"/>
          <p:cNvSpPr>
            <a:spLocks noGrp="1"/>
          </p:cNvSpPr>
          <p:nvPr>
            <p:ph idx="1"/>
          </p:nvPr>
        </p:nvSpPr>
        <p:spPr>
          <a:xfrm>
            <a:off x="1435608" y="2060848"/>
            <a:ext cx="7498080" cy="4187552"/>
          </a:xfrm>
        </p:spPr>
        <p:txBody>
          <a:bodyPr/>
          <a:lstStyle/>
          <a:p>
            <a:pPr>
              <a:buFontTx/>
              <a:buChar char="-"/>
            </a:pPr>
            <a:r>
              <a:rPr lang="fr-FR" dirty="0" smtClean="0"/>
              <a:t>Pas de recto-verso</a:t>
            </a:r>
          </a:p>
          <a:p>
            <a:pPr>
              <a:buFontTx/>
              <a:buChar char="-"/>
            </a:pPr>
            <a:r>
              <a:rPr lang="fr-FR" dirty="0" smtClean="0"/>
              <a:t>Votre C.V. doit toujours être accompagné d’une lettre de motivation</a:t>
            </a:r>
          </a:p>
          <a:p>
            <a:pPr>
              <a:buFontTx/>
              <a:buChar char="-"/>
            </a:pPr>
            <a:r>
              <a:rPr lang="fr-FR" dirty="0" smtClean="0"/>
              <a:t>Le C.V. doit être dactylographié</a:t>
            </a:r>
          </a:p>
          <a:p>
            <a:pPr>
              <a:buFontTx/>
              <a:buChar char="-"/>
            </a:pPr>
            <a:r>
              <a:rPr lang="fr-FR" dirty="0" smtClean="0"/>
              <a:t>Pas de papier quadrillé</a:t>
            </a:r>
          </a:p>
          <a:p>
            <a:pPr>
              <a:buFontTx/>
              <a:buChar char="-"/>
            </a:pPr>
            <a:r>
              <a:rPr lang="fr-FR" dirty="0" smtClean="0"/>
              <a:t>Nombre de pages: 1 ou 2 maximum</a:t>
            </a:r>
            <a:endParaRPr lang="fr-FR" dirty="0"/>
          </a:p>
        </p:txBody>
      </p:sp>
      <p:pic>
        <p:nvPicPr>
          <p:cNvPr id="3074" name="Picture 2" descr="C:\Users\Hélène\AppData\Local\Microsoft\Windows\Temporary Internet Files\Content.IE5\4ZANYZZ0\MC900411320[1].wmf"/>
          <p:cNvPicPr>
            <a:picLocks noChangeAspect="1" noChangeArrowheads="1"/>
          </p:cNvPicPr>
          <p:nvPr/>
        </p:nvPicPr>
        <p:blipFill>
          <a:blip r:embed="rId2" cstate="print"/>
          <a:srcRect/>
          <a:stretch>
            <a:fillRect/>
          </a:stretch>
        </p:blipFill>
        <p:spPr bwMode="auto">
          <a:xfrm>
            <a:off x="6372200" y="260648"/>
            <a:ext cx="2411760" cy="192551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Rédiger votre C.V.</a:t>
            </a:r>
            <a:endParaRPr lang="fr-FR" dirty="0">
              <a:solidFill>
                <a:srgbClr val="C00000"/>
              </a:solidFill>
            </a:endParaRPr>
          </a:p>
        </p:txBody>
      </p:sp>
      <p:sp>
        <p:nvSpPr>
          <p:cNvPr id="3" name="Espace réservé du contenu 2"/>
          <p:cNvSpPr>
            <a:spLocks noGrp="1"/>
          </p:cNvSpPr>
          <p:nvPr>
            <p:ph idx="1"/>
          </p:nvPr>
        </p:nvSpPr>
        <p:spPr/>
        <p:txBody>
          <a:bodyPr/>
          <a:lstStyle/>
          <a:p>
            <a:endParaRPr lang="fr-FR" dirty="0"/>
          </a:p>
        </p:txBody>
      </p:sp>
      <p:sp>
        <p:nvSpPr>
          <p:cNvPr id="4" name="Organigramme : Stockage interne 3"/>
          <p:cNvSpPr/>
          <p:nvPr/>
        </p:nvSpPr>
        <p:spPr>
          <a:xfrm>
            <a:off x="2051720" y="1412776"/>
            <a:ext cx="5112568" cy="5184576"/>
          </a:xfrm>
          <a:prstGeom prst="flowChartInternalStorag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Vérifiez votre C.V.</a:t>
            </a:r>
            <a:endParaRPr lang="fr-FR" dirty="0">
              <a:solidFill>
                <a:srgbClr val="C00000"/>
              </a:solidFill>
            </a:endParaRPr>
          </a:p>
        </p:txBody>
      </p:sp>
      <p:sp>
        <p:nvSpPr>
          <p:cNvPr id="3" name="Espace réservé du contenu 2"/>
          <p:cNvSpPr>
            <a:spLocks noGrp="1"/>
          </p:cNvSpPr>
          <p:nvPr>
            <p:ph idx="1"/>
          </p:nvPr>
        </p:nvSpPr>
        <p:spPr/>
        <p:txBody>
          <a:bodyPr/>
          <a:lstStyle/>
          <a:p>
            <a:pPr>
              <a:buNone/>
            </a:pPr>
            <a:r>
              <a:rPr lang="fr-FR" dirty="0" smtClean="0"/>
              <a:t>Cochez les cases correspondantes:</a:t>
            </a:r>
          </a:p>
          <a:p>
            <a:pPr>
              <a:buNone/>
            </a:pPr>
            <a:endParaRPr lang="fr-FR" dirty="0"/>
          </a:p>
        </p:txBody>
      </p:sp>
      <p:graphicFrame>
        <p:nvGraphicFramePr>
          <p:cNvPr id="4" name="Tableau 3"/>
          <p:cNvGraphicFramePr>
            <a:graphicFrameLocks noGrp="1"/>
          </p:cNvGraphicFramePr>
          <p:nvPr/>
        </p:nvGraphicFramePr>
        <p:xfrm>
          <a:off x="539553" y="2204864"/>
          <a:ext cx="8136903" cy="4168472"/>
        </p:xfrm>
        <a:graphic>
          <a:graphicData uri="http://schemas.openxmlformats.org/drawingml/2006/table">
            <a:tbl>
              <a:tblPr firstRow="1" bandRow="1">
                <a:tableStyleId>{5C22544A-7EE6-4342-B048-85BDC9FD1C3A}</a:tableStyleId>
              </a:tblPr>
              <a:tblGrid>
                <a:gridCol w="5904655"/>
                <a:gridCol w="1080120"/>
                <a:gridCol w="1152128"/>
              </a:tblGrid>
              <a:tr h="504056">
                <a:tc>
                  <a:txBody>
                    <a:bodyPr/>
                    <a:lstStyle/>
                    <a:p>
                      <a:r>
                        <a:rPr lang="fr-FR" dirty="0" smtClean="0"/>
                        <a:t>Le C.V. est-il clair?</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r h="504056">
                <a:tc>
                  <a:txBody>
                    <a:bodyPr/>
                    <a:lstStyle/>
                    <a:p>
                      <a:r>
                        <a:rPr lang="fr-FR" dirty="0" smtClean="0"/>
                        <a:t>A-t-on</a:t>
                      </a:r>
                      <a:r>
                        <a:rPr lang="fr-FR" baseline="0" dirty="0" smtClean="0"/>
                        <a:t> envie de le lire (mise en page qui attire l’œil)?</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r h="504056">
                <a:tc>
                  <a:txBody>
                    <a:bodyPr/>
                    <a:lstStyle/>
                    <a:p>
                      <a:r>
                        <a:rPr lang="fr-FR" dirty="0" smtClean="0"/>
                        <a:t>Le</a:t>
                      </a:r>
                      <a:r>
                        <a:rPr lang="fr-FR" baseline="0" dirty="0" smtClean="0"/>
                        <a:t> langage utilisé est-il facile à comprendre?</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r h="504056">
                <a:tc>
                  <a:txBody>
                    <a:bodyPr/>
                    <a:lstStyle/>
                    <a:p>
                      <a:r>
                        <a:rPr lang="fr-FR" dirty="0" smtClean="0"/>
                        <a:t>Voit-on rapidement ce que vous </a:t>
                      </a:r>
                      <a:r>
                        <a:rPr lang="fr-FR" baseline="0" dirty="0" smtClean="0"/>
                        <a:t>recherchez?</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r h="504056">
                <a:tc>
                  <a:txBody>
                    <a:bodyPr/>
                    <a:lstStyle/>
                    <a:p>
                      <a:r>
                        <a:rPr lang="fr-FR" dirty="0" smtClean="0"/>
                        <a:t>A-t-on</a:t>
                      </a:r>
                      <a:r>
                        <a:rPr lang="fr-FR" baseline="0" dirty="0" smtClean="0"/>
                        <a:t> une idée claire de vos expériences et qualifications?</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r h="504056">
                <a:tc>
                  <a:txBody>
                    <a:bodyPr/>
                    <a:lstStyle/>
                    <a:p>
                      <a:r>
                        <a:rPr lang="fr-FR" dirty="0" smtClean="0"/>
                        <a:t>Vos points forts sont-ils mis en valeur?</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r h="504056">
                <a:tc>
                  <a:txBody>
                    <a:bodyPr/>
                    <a:lstStyle/>
                    <a:p>
                      <a:r>
                        <a:rPr lang="fr-FR" dirty="0" smtClean="0"/>
                        <a:t>Le C.V.</a:t>
                      </a:r>
                      <a:r>
                        <a:rPr lang="fr-FR" baseline="0" dirty="0" smtClean="0"/>
                        <a:t> ne contient-il pas trop de renseignements superflus?</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r h="504056">
                <a:tc>
                  <a:txBody>
                    <a:bodyPr/>
                    <a:lstStyle/>
                    <a:p>
                      <a:r>
                        <a:rPr lang="fr-FR" dirty="0" smtClean="0"/>
                        <a:t>Est-ce qu’il donne envie au lecteur de vous rencontrer pour mieux vous connaitre (si</a:t>
                      </a:r>
                      <a:r>
                        <a:rPr lang="fr-FR" baseline="0" dirty="0" smtClean="0"/>
                        <a:t> vous l’envoyez)?</a:t>
                      </a:r>
                      <a:endParaRPr lang="fr-FR" dirty="0"/>
                    </a:p>
                  </a:txBody>
                  <a:tcPr/>
                </a:tc>
                <a:tc>
                  <a:txBody>
                    <a:bodyPr/>
                    <a:lstStyle/>
                    <a:p>
                      <a:r>
                        <a:rPr lang="fr-FR" dirty="0" smtClean="0"/>
                        <a:t>OUI</a:t>
                      </a:r>
                      <a:endParaRPr lang="fr-FR" dirty="0"/>
                    </a:p>
                  </a:txBody>
                  <a:tcPr/>
                </a:tc>
                <a:tc>
                  <a:txBody>
                    <a:bodyPr/>
                    <a:lstStyle/>
                    <a:p>
                      <a:r>
                        <a:rPr lang="fr-FR" dirty="0" smtClean="0"/>
                        <a:t>NON</a:t>
                      </a:r>
                      <a:endParaRPr lang="fr-FR" dirty="0"/>
                    </a:p>
                  </a:txBody>
                  <a:tcPr/>
                </a:tc>
              </a:tr>
            </a:tbl>
          </a:graphicData>
        </a:graphic>
      </p:graphicFrame>
      <p:pic>
        <p:nvPicPr>
          <p:cNvPr id="1026" name="Picture 2" descr="C:\Users\Hélène\AppData\Local\Microsoft\Windows\Temporary Internet Files\Content.IE5\D2NTY0MX\MC900056301[1].wmf"/>
          <p:cNvPicPr>
            <a:picLocks noChangeAspect="1" noChangeArrowheads="1"/>
          </p:cNvPicPr>
          <p:nvPr/>
        </p:nvPicPr>
        <p:blipFill>
          <a:blip r:embed="rId2" cstate="print"/>
          <a:srcRect/>
          <a:stretch>
            <a:fillRect/>
          </a:stretch>
        </p:blipFill>
        <p:spPr bwMode="auto">
          <a:xfrm>
            <a:off x="7236296" y="404664"/>
            <a:ext cx="1590994" cy="1512168"/>
          </a:xfrm>
          <a:prstGeom prst="rect">
            <a:avLst/>
          </a:prstGeom>
          <a:noFill/>
        </p:spPr>
      </p:pic>
      <p:sp>
        <p:nvSpPr>
          <p:cNvPr id="8" name="ZoneTexte 7"/>
          <p:cNvSpPr txBox="1"/>
          <p:nvPr/>
        </p:nvSpPr>
        <p:spPr>
          <a:xfrm>
            <a:off x="4932040" y="6453336"/>
            <a:ext cx="3816424" cy="369332"/>
          </a:xfrm>
          <a:prstGeom prst="rect">
            <a:avLst/>
          </a:prstGeom>
          <a:noFill/>
        </p:spPr>
        <p:txBody>
          <a:bodyPr wrap="square" rtlCol="0">
            <a:spAutoFit/>
          </a:bodyPr>
          <a:lstStyle/>
          <a:p>
            <a:r>
              <a:rPr lang="fr-FR" dirty="0" smtClean="0">
                <a:solidFill>
                  <a:schemeClr val="accent6">
                    <a:lumMod val="75000"/>
                  </a:schemeClr>
                </a:solidFill>
              </a:rPr>
              <a:t>Source: les ateliers de l’ANPE</a:t>
            </a:r>
            <a:endParaRPr lang="fr-F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20000"/>
          </a:bodyPr>
          <a:lstStyle/>
          <a:p>
            <a:pPr algn="just"/>
            <a:r>
              <a:rPr lang="fr-FR" dirty="0" smtClean="0"/>
              <a:t>Chaque CV est unique et aucun CV ne se ressemble, mais pourtant il existe bel et bien des modèles... classiques ou originaux</a:t>
            </a:r>
            <a:r>
              <a:rPr lang="fr-FR" b="1" dirty="0" smtClean="0"/>
              <a:t>. </a:t>
            </a:r>
            <a:r>
              <a:rPr lang="fr-FR" dirty="0" smtClean="0"/>
              <a:t>Après avoir suivi les </a:t>
            </a:r>
            <a:r>
              <a:rPr lang="fr-FR" dirty="0" smtClean="0">
                <a:hlinkClick r:id="rId2" tooltip="conseils pour rediger son CV"/>
              </a:rPr>
              <a:t>conseils pour rédiger le contenu de votre CV</a:t>
            </a:r>
            <a:r>
              <a:rPr lang="fr-FR" dirty="0" smtClean="0"/>
              <a:t>, des </a:t>
            </a:r>
            <a:r>
              <a:rPr lang="fr-FR" b="1" dirty="0" smtClean="0"/>
              <a:t>exemples de C.V.</a:t>
            </a:r>
            <a:r>
              <a:rPr lang="fr-FR" dirty="0" smtClean="0"/>
              <a:t> vous permettront de choisir la mise en page de celui-ci. </a:t>
            </a:r>
          </a:p>
          <a:p>
            <a:pPr algn="just"/>
            <a:endParaRPr lang="fr-FR" dirty="0" smtClean="0"/>
          </a:p>
          <a:p>
            <a:pPr algn="just"/>
            <a:r>
              <a:rPr lang="fr-FR" dirty="0" smtClean="0"/>
              <a:t>Attention la mise en page de votre CV n'est pas neutre mais révèle bien au professionnel une partie de votre personnalité : une mise en page classique peut montrer un caractère stricte et ordonné, une mise en page plus originale avec de la couleur par exemple montrera un esprit plus créatif et ludique ! A vous de choisir la tête que vous souhaitez donner à votre CV et donc à votre candidature.</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u="sng" dirty="0" smtClean="0">
                <a:solidFill>
                  <a:srgbClr val="FF0000"/>
                </a:solidFill>
              </a:rPr>
              <a:t>PARTIE 1: Votre état ci</a:t>
            </a:r>
            <a:r>
              <a:rPr lang="fr-FR" sz="4000" b="1" u="sng" dirty="0" smtClean="0">
                <a:solidFill>
                  <a:srgbClr val="FF0000"/>
                </a:solidFill>
              </a:rPr>
              <a:t>vil</a:t>
            </a:r>
            <a:endParaRPr lang="fr-FR" sz="4000" b="1" u="sng" dirty="0">
              <a:solidFill>
                <a:srgbClr val="FF0000"/>
              </a:solidFill>
            </a:endParaRPr>
          </a:p>
        </p:txBody>
      </p:sp>
      <p:sp>
        <p:nvSpPr>
          <p:cNvPr id="3" name="Espace réservé du contenu 2"/>
          <p:cNvSpPr>
            <a:spLocks noGrp="1"/>
          </p:cNvSpPr>
          <p:nvPr>
            <p:ph idx="1"/>
          </p:nvPr>
        </p:nvSpPr>
        <p:spPr>
          <a:xfrm>
            <a:off x="1435608" y="1628800"/>
            <a:ext cx="7498080" cy="4619600"/>
          </a:xfrm>
        </p:spPr>
        <p:txBody>
          <a:bodyPr/>
          <a:lstStyle/>
          <a:p>
            <a:pPr algn="just">
              <a:buNone/>
            </a:pPr>
            <a:r>
              <a:rPr lang="fr-FR" dirty="0" smtClean="0"/>
              <a:t>Cette première partie comporte les renseignements personnels de base dont l’employeur a besoin pour pouvoir vous joindre. La seule obligation est donc d’indiquer vos </a:t>
            </a:r>
            <a:r>
              <a:rPr lang="fr-FR" b="1" dirty="0" smtClean="0"/>
              <a:t>nom, prénom, adresse </a:t>
            </a:r>
            <a:r>
              <a:rPr lang="fr-FR" dirty="0" smtClean="0"/>
              <a:t>et si possible </a:t>
            </a:r>
            <a:r>
              <a:rPr lang="fr-FR" b="1" dirty="0" smtClean="0"/>
              <a:t>téléphone</a:t>
            </a:r>
            <a:r>
              <a:rPr lang="fr-FR" dirty="0" smtClean="0"/>
              <a:t>. Tous les autres renseignements (âge, date de naissance, situation familiale, nationalité) sont facultatifs</a:t>
            </a:r>
            <a:endParaRPr lang="fr-FR" dirty="0"/>
          </a:p>
        </p:txBody>
      </p:sp>
      <p:pic>
        <p:nvPicPr>
          <p:cNvPr id="5122" name="Picture 2" descr="C:\Users\Hélène\AppData\Local\Microsoft\Windows\Temporary Internet Files\Content.IE5\OWWLP0WO\MC900441466[1].png"/>
          <p:cNvPicPr>
            <a:picLocks noChangeAspect="1" noChangeArrowheads="1"/>
          </p:cNvPicPr>
          <p:nvPr/>
        </p:nvPicPr>
        <p:blipFill>
          <a:blip r:embed="rId2" cstate="print"/>
          <a:srcRect/>
          <a:stretch>
            <a:fillRect/>
          </a:stretch>
        </p:blipFill>
        <p:spPr bwMode="auto">
          <a:xfrm>
            <a:off x="6732240" y="-315416"/>
            <a:ext cx="2742857" cy="274285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lstStyle/>
          <a:p>
            <a:r>
              <a:rPr lang="fr-FR" dirty="0" smtClean="0"/>
              <a:t>Notez ci-dessous, tous les renseignements concernant </a:t>
            </a:r>
            <a:r>
              <a:rPr lang="fr-FR" dirty="0" smtClean="0">
                <a:solidFill>
                  <a:srgbClr val="C00000"/>
                </a:solidFill>
              </a:rPr>
              <a:t>votre</a:t>
            </a:r>
            <a:r>
              <a:rPr lang="fr-FR" dirty="0" smtClean="0"/>
              <a:t> </a:t>
            </a:r>
            <a:r>
              <a:rPr lang="fr-FR" dirty="0" smtClean="0">
                <a:solidFill>
                  <a:srgbClr val="C00000"/>
                </a:solidFill>
              </a:rPr>
              <a:t>état civil</a:t>
            </a:r>
            <a:r>
              <a:rPr lang="fr-FR" dirty="0" smtClean="0"/>
              <a:t>.</a:t>
            </a:r>
            <a:endParaRPr lang="fr-FR" dirty="0"/>
          </a:p>
        </p:txBody>
      </p:sp>
      <p:sp>
        <p:nvSpPr>
          <p:cNvPr id="4" name="Carré corné 3"/>
          <p:cNvSpPr/>
          <p:nvPr/>
        </p:nvSpPr>
        <p:spPr>
          <a:xfrm>
            <a:off x="1187624" y="1988840"/>
            <a:ext cx="7200800" cy="4248472"/>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82168" cy="1143000"/>
          </a:xfrm>
        </p:spPr>
        <p:txBody>
          <a:bodyPr>
            <a:normAutofit fontScale="90000"/>
          </a:bodyPr>
          <a:lstStyle/>
          <a:p>
            <a:r>
              <a:rPr lang="fr-FR" sz="4400" u="sng" dirty="0" smtClean="0">
                <a:solidFill>
                  <a:srgbClr val="C00000"/>
                </a:solidFill>
              </a:rPr>
              <a:t>PARTIE 2: Votre formation, vos diplômes</a:t>
            </a:r>
            <a:r>
              <a:rPr lang="fr-FR" dirty="0" smtClean="0"/>
              <a:t/>
            </a:r>
            <a:br>
              <a:rPr lang="fr-FR" dirty="0" smtClean="0"/>
            </a:br>
            <a:endParaRPr lang="fr-FR" dirty="0"/>
          </a:p>
        </p:txBody>
      </p:sp>
      <p:sp>
        <p:nvSpPr>
          <p:cNvPr id="3" name="Espace réservé du contenu 2"/>
          <p:cNvSpPr>
            <a:spLocks noGrp="1"/>
          </p:cNvSpPr>
          <p:nvPr>
            <p:ph idx="1"/>
          </p:nvPr>
        </p:nvSpPr>
        <p:spPr>
          <a:xfrm>
            <a:off x="1043608" y="1196752"/>
            <a:ext cx="7890080" cy="5051648"/>
          </a:xfrm>
        </p:spPr>
        <p:txBody>
          <a:bodyPr/>
          <a:lstStyle/>
          <a:p>
            <a:pPr>
              <a:buNone/>
            </a:pPr>
            <a:r>
              <a:rPr lang="fr-FR" dirty="0" smtClean="0"/>
              <a:t>Lister les établissements que vous avez fréquentés et les diplômes obtenus.</a:t>
            </a:r>
            <a:endParaRPr lang="fr-FR" dirty="0"/>
          </a:p>
        </p:txBody>
      </p:sp>
      <p:sp>
        <p:nvSpPr>
          <p:cNvPr id="4" name="Carré corné 3"/>
          <p:cNvSpPr/>
          <p:nvPr/>
        </p:nvSpPr>
        <p:spPr>
          <a:xfrm>
            <a:off x="1835696" y="2420888"/>
            <a:ext cx="6624736" cy="3888432"/>
          </a:xfrm>
          <a:prstGeom prst="foldedCorner">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u="sng" dirty="0" smtClean="0">
                <a:solidFill>
                  <a:srgbClr val="C00000"/>
                </a:solidFill>
              </a:rPr>
              <a:t>PARTIE 3: Vos connaissances</a:t>
            </a:r>
            <a:endParaRPr lang="fr-FR" sz="4000" u="sng" dirty="0">
              <a:solidFill>
                <a:srgbClr val="C00000"/>
              </a:solidFill>
            </a:endParaRPr>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lgn="just">
              <a:buNone/>
            </a:pPr>
            <a:r>
              <a:rPr lang="fr-FR" dirty="0" smtClean="0"/>
              <a:t>Même sans diplôme, vous pouvez avoir des connaissances intéressantes pour l’employeur (informatique, langues…)</a:t>
            </a:r>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lstStyle/>
          <a:p>
            <a:pPr algn="just"/>
            <a:r>
              <a:rPr lang="fr-FR" dirty="0" smtClean="0"/>
              <a:t>A l’aide du référentiel des activités professionnelles du BAC PRO SPVL, lister vos connaissances.</a:t>
            </a:r>
            <a:endParaRPr lang="fr-FR" dirty="0"/>
          </a:p>
        </p:txBody>
      </p:sp>
      <p:sp>
        <p:nvSpPr>
          <p:cNvPr id="4" name="Carré corné 3"/>
          <p:cNvSpPr/>
          <p:nvPr/>
        </p:nvSpPr>
        <p:spPr>
          <a:xfrm>
            <a:off x="1187624" y="2276872"/>
            <a:ext cx="7056784" cy="4320480"/>
          </a:xfrm>
          <a:prstGeom prst="foldedCorner">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748464" cy="1143000"/>
          </a:xfrm>
        </p:spPr>
        <p:txBody>
          <a:bodyPr>
            <a:noAutofit/>
          </a:bodyPr>
          <a:lstStyle/>
          <a:p>
            <a:r>
              <a:rPr lang="fr-FR" sz="4000" u="sng" dirty="0" smtClean="0">
                <a:solidFill>
                  <a:srgbClr val="C00000"/>
                </a:solidFill>
              </a:rPr>
              <a:t>Partie 4: Votre expérience professionnelle</a:t>
            </a:r>
            <a:endParaRPr lang="fr-FR" sz="4000" u="sng" dirty="0">
              <a:solidFill>
                <a:srgbClr val="C00000"/>
              </a:solidFill>
            </a:endParaRPr>
          </a:p>
        </p:txBody>
      </p:sp>
      <p:sp>
        <p:nvSpPr>
          <p:cNvPr id="3" name="Espace réservé du contenu 2"/>
          <p:cNvSpPr>
            <a:spLocks noGrp="1"/>
          </p:cNvSpPr>
          <p:nvPr>
            <p:ph idx="1"/>
          </p:nvPr>
        </p:nvSpPr>
        <p:spPr/>
        <p:txBody>
          <a:bodyPr/>
          <a:lstStyle/>
          <a:p>
            <a:pPr>
              <a:buNone/>
            </a:pPr>
            <a:endParaRPr lang="fr-FR" dirty="0" smtClean="0"/>
          </a:p>
          <a:p>
            <a:pPr algn="just">
              <a:buNone/>
            </a:pPr>
            <a:r>
              <a:rPr lang="fr-FR" dirty="0" smtClean="0"/>
              <a:t>Si vous n’avez pas d’expérience professionnelle, notez vos emplois saisonniers ou stages en résumant vos activités et en indiquant les dates.</a:t>
            </a:r>
          </a:p>
          <a:p>
            <a:pPr algn="just">
              <a:buNone/>
            </a:pPr>
            <a:r>
              <a:rPr lang="fr-FR" dirty="0" smtClean="0"/>
              <a:t> </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137</TotalTime>
  <Words>729</Words>
  <Application>Microsoft Office PowerPoint</Application>
  <PresentationFormat>Affichage à l'écran (4:3)</PresentationFormat>
  <Paragraphs>95</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Solstice</vt:lpstr>
      <vt:lpstr>Conseils pour rédiger   un CURRICULUM VITAE</vt:lpstr>
      <vt:lpstr>Présentation PowerPoint</vt:lpstr>
      <vt:lpstr>Présentation PowerPoint</vt:lpstr>
      <vt:lpstr>PARTIE 1: Votre état civil</vt:lpstr>
      <vt:lpstr>Présentation PowerPoint</vt:lpstr>
      <vt:lpstr>PARTIE 2: Votre formation, vos diplômes </vt:lpstr>
      <vt:lpstr>PARTIE 3: Vos connaissances</vt:lpstr>
      <vt:lpstr>Présentation PowerPoint</vt:lpstr>
      <vt:lpstr>Partie 4: Votre expérience professionnelle</vt:lpstr>
      <vt:lpstr>Présentation PowerPoint</vt:lpstr>
      <vt:lpstr>Partie 5: vos activités extra-scolaires (ou extra-professionnelles)</vt:lpstr>
      <vt:lpstr>Présentation PowerPoint</vt:lpstr>
      <vt:lpstr>Partie 6: les informations complémentaires</vt:lpstr>
      <vt:lpstr>Présentation PowerPoint</vt:lpstr>
      <vt:lpstr>Votre objectif professionnel </vt:lpstr>
      <vt:lpstr>Présentation PowerPoint</vt:lpstr>
      <vt:lpstr>Organiser les informations du CV</vt:lpstr>
      <vt:lpstr>Il existe plusieurs façon de présenter la rubriques « expérience professionnelle » </vt:lpstr>
      <vt:lpstr>Voici quelques exemples de présentation</vt:lpstr>
      <vt:lpstr>Présentation PowerPoint</vt:lpstr>
      <vt:lpstr>N’oubliez pas:</vt:lpstr>
      <vt:lpstr>Rédiger votre C.V.</vt:lpstr>
      <vt:lpstr>Vérifiez votre C.V.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Rédiger un CURRICULUM VITAE</dc:title>
  <dc:creator>Hélène</dc:creator>
  <cp:lastModifiedBy>Sébastien</cp:lastModifiedBy>
  <cp:revision>16</cp:revision>
  <dcterms:created xsi:type="dcterms:W3CDTF">2011-06-10T08:55:17Z</dcterms:created>
  <dcterms:modified xsi:type="dcterms:W3CDTF">2014-09-02T14:00:49Z</dcterms:modified>
</cp:coreProperties>
</file>