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79" r:id="rId7"/>
    <p:sldId id="273" r:id="rId8"/>
    <p:sldId id="269" r:id="rId9"/>
    <p:sldId id="270" r:id="rId10"/>
    <p:sldId id="276" r:id="rId11"/>
    <p:sldId id="275" r:id="rId12"/>
    <p:sldId id="261" r:id="rId13"/>
    <p:sldId id="262" r:id="rId14"/>
    <p:sldId id="278" r:id="rId15"/>
    <p:sldId id="277" r:id="rId16"/>
  </p:sldIdLst>
  <p:sldSz cx="9144000" cy="6858000" type="screen4x3"/>
  <p:notesSz cx="6858000" cy="93154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3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A625A3-875F-4D76-8942-EE2D3216C07C}" type="datetimeFigureOut">
              <a:rPr lang="fr-FR" smtClean="0"/>
              <a:pPr/>
              <a:t>07/07/2012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B4FD66-0DD3-4EAF-896D-914840F8D8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704856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8D4355"/>
                </a:solidFill>
                <a:latin typeface="Comic Sans MS" pitchFamily="66" charset="0"/>
              </a:rPr>
              <a:t>Carnet de bord pour préparer les épreuves </a:t>
            </a:r>
            <a:br>
              <a:rPr lang="fr-FR" b="1" dirty="0" smtClean="0">
                <a:solidFill>
                  <a:srgbClr val="8D4355"/>
                </a:solidFill>
                <a:latin typeface="Comic Sans MS" pitchFamily="66" charset="0"/>
              </a:rPr>
            </a:br>
            <a:r>
              <a:rPr lang="fr-FR" b="1" dirty="0" smtClean="0">
                <a:solidFill>
                  <a:srgbClr val="8D4355"/>
                </a:solidFill>
                <a:latin typeface="Comic Sans MS" pitchFamily="66" charset="0"/>
              </a:rPr>
              <a:t>de l’U1 et de l’U2 du </a:t>
            </a:r>
            <a:br>
              <a:rPr lang="fr-FR" b="1" dirty="0" smtClean="0">
                <a:solidFill>
                  <a:srgbClr val="8D4355"/>
                </a:solidFill>
                <a:latin typeface="Comic Sans MS" pitchFamily="66" charset="0"/>
              </a:rPr>
            </a:br>
            <a:r>
              <a:rPr lang="fr-FR" b="1" dirty="0" smtClean="0">
                <a:solidFill>
                  <a:srgbClr val="8D4355"/>
                </a:solidFill>
                <a:latin typeface="Comic Sans MS" pitchFamily="66" charset="0"/>
              </a:rPr>
              <a:t>CAP APM au cours des PFMP</a:t>
            </a:r>
            <a:endParaRPr lang="fr-FR" b="1" dirty="0">
              <a:solidFill>
                <a:srgbClr val="8D4355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4896544" cy="1872208"/>
          </a:xfrm>
        </p:spPr>
        <p:txBody>
          <a:bodyPr>
            <a:normAutofit/>
          </a:bodyPr>
          <a:lstStyle/>
          <a:p>
            <a:pPr lvl="0" algn="just"/>
            <a:r>
              <a:rPr lang="fr-FR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Objectif:</a:t>
            </a:r>
            <a:r>
              <a:rPr lang="fr-FR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Préparer les épreuves EP1 et EP2 lors des PFMP.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3397" t="47047" r="56088" b="32281"/>
          <a:stretch>
            <a:fillRect/>
          </a:stretch>
        </p:blipFill>
        <p:spPr bwMode="auto">
          <a:xfrm>
            <a:off x="0" y="332656"/>
            <a:ext cx="1403648" cy="1551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:\Users\Hélène\AppData\Local\Microsoft\Windows\Temporary Internet Files\Content.IE5\4ZANYZZ0\MC9002380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8405" y="4005064"/>
            <a:ext cx="3415595" cy="2345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sz="3600" dirty="0" smtClean="0">
                <a:latin typeface="Comic Sans MS" pitchFamily="66" charset="0"/>
              </a:rPr>
              <a:t>Une fois que tu as bien choisis ton activité (ou action), complète la fiche suivante: </a:t>
            </a:r>
            <a:endParaRPr lang="fr-FR" sz="3600" dirty="0">
              <a:latin typeface="Comic Sans MS" pitchFamily="66" charset="0"/>
            </a:endParaRPr>
          </a:p>
        </p:txBody>
      </p:sp>
      <p:pic>
        <p:nvPicPr>
          <p:cNvPr id="2050" name="Picture 2" descr="C:\Users\Hélène\AppData\Local\Microsoft\Windows\Temporary Internet Files\Content.IE5\D2NTY0MX\MC9000787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924944"/>
            <a:ext cx="1800175" cy="3302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6800" t="22266" r="36082" b="8829"/>
          <a:stretch>
            <a:fillRect/>
          </a:stretch>
        </p:blipFill>
        <p:spPr bwMode="auto">
          <a:xfrm>
            <a:off x="0" y="188640"/>
            <a:ext cx="4536504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7028" t="21274" r="36087" b="8705"/>
          <a:stretch>
            <a:fillRect/>
          </a:stretch>
        </p:blipFill>
        <p:spPr bwMode="auto">
          <a:xfrm>
            <a:off x="4587807" y="188640"/>
            <a:ext cx="4376681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1052736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Comic Sans MS" pitchFamily="66" charset="0"/>
              </a:rPr>
              <a:t>Pour l’EP2/U2:  Prévention, médiati</a:t>
            </a:r>
            <a:r>
              <a:rPr lang="fr-FR" sz="4400" b="1" dirty="0" smtClean="0">
                <a:solidFill>
                  <a:srgbClr val="FF0000"/>
                </a:solidFill>
                <a:latin typeface="Comic Sans MS" pitchFamily="66" charset="0"/>
              </a:rPr>
              <a:t>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538152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400" dirty="0" smtClean="0">
                <a:latin typeface="Comic Sans MS" pitchFamily="66" charset="0"/>
              </a:rPr>
              <a:t>Cette épreuve s’appui sur un dossier constitué de 5 fiches d’activités professionnelles établies à partir de situations à problèmes que tu auras rencontrées en milieu professionnel. </a:t>
            </a:r>
          </a:p>
          <a:p>
            <a:pPr>
              <a:buNone/>
            </a:pPr>
            <a:endParaRPr lang="fr-FR" sz="1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14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PRESENTATION DE L’EPREUVE </a:t>
            </a:r>
          </a:p>
          <a:p>
            <a:pPr>
              <a:buNone/>
            </a:pPr>
            <a:r>
              <a:rPr lang="fr-FR" sz="1400" dirty="0" smtClean="0">
                <a:latin typeface="Comic Sans MS" pitchFamily="66" charset="0"/>
              </a:rPr>
              <a:t>Elle comprend : </a:t>
            </a:r>
          </a:p>
          <a:p>
            <a:r>
              <a:rPr lang="fr-FR" sz="1400" dirty="0" smtClean="0">
                <a:latin typeface="Comic Sans MS" pitchFamily="66" charset="0"/>
              </a:rPr>
              <a:t>la présentation d’une partie du dossier en 10 minutes maximum, </a:t>
            </a:r>
          </a:p>
          <a:p>
            <a:r>
              <a:rPr lang="fr-FR" sz="1400" dirty="0" smtClean="0">
                <a:latin typeface="Comic Sans MS" pitchFamily="66" charset="0"/>
              </a:rPr>
              <a:t> un entretien de 30 minutes avec un professeur et un professionnel. </a:t>
            </a:r>
          </a:p>
          <a:p>
            <a:pPr>
              <a:buNone/>
            </a:pPr>
            <a:endParaRPr lang="fr-FR" sz="1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14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DOSSIER </a:t>
            </a:r>
          </a:p>
          <a:p>
            <a:r>
              <a:rPr lang="fr-FR" sz="1400" b="1" dirty="0" smtClean="0">
                <a:latin typeface="Comic Sans MS" pitchFamily="66" charset="0"/>
              </a:rPr>
              <a:t>Forme : </a:t>
            </a:r>
            <a:r>
              <a:rPr lang="fr-FR" sz="1400" dirty="0" smtClean="0">
                <a:latin typeface="Comic Sans MS" pitchFamily="66" charset="0"/>
              </a:rPr>
              <a:t>Le dossier concerne des situations à problèmes rencontrées en milieu professionnel (réponse à une demande, problèmes liés à des comportements à risques, problèmes liés à des dysfonctionnements de matériels, problèmes porteurs de conflits,….). </a:t>
            </a:r>
          </a:p>
          <a:p>
            <a:r>
              <a:rPr lang="fr-FR" sz="1400" b="1" dirty="0" smtClean="0">
                <a:latin typeface="Comic Sans MS" pitchFamily="66" charset="0"/>
              </a:rPr>
              <a:t>Contenu : </a:t>
            </a:r>
            <a:r>
              <a:rPr lang="fr-FR" sz="1400" dirty="0" smtClean="0">
                <a:latin typeface="Comic Sans MS" pitchFamily="66" charset="0"/>
              </a:rPr>
              <a:t>Les 5 fiches rédigées et dactylographiées par le candidat devront comprendre : </a:t>
            </a:r>
          </a:p>
          <a:p>
            <a:pPr>
              <a:buNone/>
            </a:pPr>
            <a:r>
              <a:rPr lang="fr-FR" sz="1400" b="1" i="1" dirty="0" smtClean="0">
                <a:latin typeface="Comic Sans MS" pitchFamily="66" charset="0"/>
              </a:rPr>
              <a:t>		- </a:t>
            </a:r>
            <a:r>
              <a:rPr lang="fr-FR" sz="1400" dirty="0" smtClean="0">
                <a:latin typeface="Comic Sans MS" pitchFamily="66" charset="0"/>
              </a:rPr>
              <a:t>Présentation succincte de la structure (nom, adresse et mission) </a:t>
            </a:r>
          </a:p>
          <a:p>
            <a:pPr>
              <a:buNone/>
            </a:pPr>
            <a:r>
              <a:rPr lang="fr-FR" sz="1400" dirty="0" smtClean="0">
                <a:latin typeface="Comic Sans MS" pitchFamily="66" charset="0"/>
              </a:rPr>
              <a:t>		- Repérage des personnes (usagers, professionnels, service concerné…) </a:t>
            </a:r>
          </a:p>
          <a:p>
            <a:pPr>
              <a:buNone/>
            </a:pPr>
            <a:r>
              <a:rPr lang="fr-FR" sz="1400" dirty="0" smtClean="0">
                <a:latin typeface="Comic Sans MS" pitchFamily="66" charset="0"/>
              </a:rPr>
              <a:t>		- Description de la situation problème (état des lieux, diagnostic) </a:t>
            </a:r>
          </a:p>
          <a:p>
            <a:pPr>
              <a:buNone/>
            </a:pPr>
            <a:r>
              <a:rPr lang="fr-FR" sz="1400" dirty="0" smtClean="0">
                <a:latin typeface="Comic Sans MS" pitchFamily="66" charset="0"/>
              </a:rPr>
              <a:t>		- Proposition de solution(s) (description et justification, adéquation entre la situation 	problème et la solution apportée) </a:t>
            </a:r>
          </a:p>
          <a:p>
            <a:pPr>
              <a:buNone/>
            </a:pPr>
            <a:r>
              <a:rPr lang="fr-FR" sz="1400" dirty="0" smtClean="0">
                <a:latin typeface="Comic Sans MS" pitchFamily="66" charset="0"/>
              </a:rPr>
              <a:t>		- Evaluation de la solution (résultat obtenu, satisfaction des usagers) </a:t>
            </a:r>
          </a:p>
          <a:p>
            <a:pPr>
              <a:buNone/>
            </a:pPr>
            <a:r>
              <a:rPr lang="fr-FR" sz="1400" dirty="0" smtClean="0">
                <a:latin typeface="Comic Sans MS" pitchFamily="66" charset="0"/>
              </a:rPr>
              <a:t>		- Bilan personnel </a:t>
            </a:r>
          </a:p>
          <a:p>
            <a:endParaRPr lang="fr-FR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[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75656" y="620688"/>
            <a:ext cx="69847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14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ORGANISATION </a:t>
            </a:r>
          </a:p>
          <a:p>
            <a:pPr>
              <a:buNone/>
            </a:pPr>
            <a:endParaRPr lang="fr-FR" sz="1400" b="1" u="sng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fr-FR" sz="1400" dirty="0" smtClean="0">
                <a:latin typeface="Comic Sans MS" pitchFamily="66" charset="0"/>
              </a:rPr>
              <a:t>Le dossier doit être rendu au moins 15 jours avant le CCF.  </a:t>
            </a:r>
          </a:p>
          <a:p>
            <a:pPr algn="just"/>
            <a:endParaRPr lang="fr-FR" sz="1400" dirty="0" smtClean="0">
              <a:latin typeface="Comic Sans MS" pitchFamily="66" charset="0"/>
            </a:endParaRPr>
          </a:p>
          <a:p>
            <a:pPr algn="just"/>
            <a:r>
              <a:rPr lang="fr-FR" sz="1400" dirty="0" smtClean="0">
                <a:latin typeface="Comic Sans MS" pitchFamily="66" charset="0"/>
              </a:rPr>
              <a:t>Le jour de l’évaluation,  tu présenteras une ou deux fiches choisies par le jury (un enseignant et un professionnel) , en 10 minutes maximum, puis le jury te posera des questions entre 15 et 30 minutes.  </a:t>
            </a:r>
          </a:p>
          <a:p>
            <a:pPr algn="just"/>
            <a:endParaRPr lang="fr-FR" sz="1400" dirty="0" smtClean="0">
              <a:latin typeface="Comic Sans MS" pitchFamily="66" charset="0"/>
            </a:endParaRPr>
          </a:p>
          <a:p>
            <a:pPr algn="just"/>
            <a:endParaRPr lang="fr-FR" sz="1400" dirty="0" smtClean="0">
              <a:latin typeface="Comic Sans MS" pitchFamily="66" charset="0"/>
            </a:endParaRPr>
          </a:p>
          <a:p>
            <a:pPr algn="just"/>
            <a:endParaRPr lang="fr-FR" sz="1400" dirty="0" smtClean="0">
              <a:latin typeface="Comic Sans MS" pitchFamily="66" charset="0"/>
            </a:endParaRPr>
          </a:p>
          <a:p>
            <a:pPr algn="just"/>
            <a:r>
              <a:rPr lang="fr-FR" sz="1400" b="1" dirty="0" smtClean="0">
                <a:latin typeface="Comic Sans MS" pitchFamily="66" charset="0"/>
              </a:rPr>
              <a:t>Remarque : En cas d’absence de fiches, tu ne pourras pas être interrogé et tu te verras attribuer la note zéro. 	</a:t>
            </a:r>
          </a:p>
          <a:p>
            <a:pPr algn="just"/>
            <a:endParaRPr lang="fr-FR" sz="1400" b="1" dirty="0" smtClean="0">
              <a:latin typeface="Comic Sans MS" pitchFamily="66" charset="0"/>
            </a:endParaRPr>
          </a:p>
          <a:p>
            <a:pPr algn="just"/>
            <a:endParaRPr lang="fr-FR" sz="1400" b="1" dirty="0" smtClean="0">
              <a:latin typeface="Comic Sans MS" pitchFamily="66" charset="0"/>
            </a:endParaRPr>
          </a:p>
          <a:p>
            <a:r>
              <a:rPr lang="fr-FR" sz="1400" i="1" dirty="0" smtClean="0">
                <a:latin typeface="Comic Sans MS" pitchFamily="66" charset="0"/>
              </a:rPr>
              <a:t>[mais je compte sur toi pour que cette situation ne se produise pas!]</a:t>
            </a:r>
          </a:p>
          <a:p>
            <a:pPr algn="just"/>
            <a:endParaRPr lang="fr-FR" sz="1400" b="1" dirty="0" smtClean="0">
              <a:latin typeface="Comic Sans MS" pitchFamily="66" charset="0"/>
            </a:endParaRPr>
          </a:p>
          <a:p>
            <a:pPr algn="just"/>
            <a:endParaRPr lang="fr-FR" sz="1400" b="1" dirty="0" smtClean="0">
              <a:latin typeface="Comic Sans MS" pitchFamily="66" charset="0"/>
            </a:endParaRPr>
          </a:p>
          <a:p>
            <a:pPr algn="just"/>
            <a:endParaRPr lang="fr-FR" sz="1400" b="1" dirty="0" smtClean="0">
              <a:latin typeface="Comic Sans MS" pitchFamily="66" charset="0"/>
            </a:endParaRPr>
          </a:p>
          <a:p>
            <a:endParaRPr lang="fr-FR" dirty="0"/>
          </a:p>
        </p:txBody>
      </p:sp>
      <p:pic>
        <p:nvPicPr>
          <p:cNvPr id="3075" name="Picture 3" descr="C:\Users\Hélène\AppData\Local\Microsoft\Windows\Temporary Internet Files\Content.IE5\OWWLP0WO\MC900078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7298" y="4725144"/>
            <a:ext cx="2226702" cy="213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Comic Sans MS" pitchFamily="66" charset="0"/>
              </a:rPr>
              <a:t>Pour l’EP3/U3:  Communication et 				        organisation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algn="just"/>
            <a:r>
              <a:rPr lang="fr-FR" sz="2400" dirty="0" smtClean="0">
                <a:latin typeface="Comic Sans MS" pitchFamily="66" charset="0"/>
              </a:rPr>
              <a:t>Cette épreuve aura lieu au cours de la deuxième PFMP de seconde SPVL.</a:t>
            </a:r>
          </a:p>
          <a:p>
            <a:pPr algn="just"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La bonne nouvelle est qu’il n’y a pas de dossiers à réaliser. ..</a:t>
            </a:r>
          </a:p>
          <a:p>
            <a:pPr algn="just"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dirty="0" smtClean="0">
                <a:latin typeface="Comic Sans MS" pitchFamily="66" charset="0"/>
              </a:rPr>
              <a:t>Cependant, une bonne implication sur le lieu de PFMP et une curiosité nécessaire pour rédiger les dossiers de l’EP1 et de l’EP2, te seront bénéfiques pour valider cette unité.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Autofit/>
          </a:bodyPr>
          <a:lstStyle/>
          <a:p>
            <a:endParaRPr lang="fr-FR" sz="2800" dirty="0" smtClean="0">
              <a:latin typeface="Comic Sans MS" pitchFamily="66" charset="0"/>
            </a:endParaRPr>
          </a:p>
          <a:p>
            <a:pPr algn="just"/>
            <a:r>
              <a:rPr lang="fr-FR" sz="2800" dirty="0" smtClean="0">
                <a:latin typeface="Comic Sans MS" pitchFamily="66" charset="0"/>
              </a:rPr>
              <a:t>La préparation de ces épreuves va te prendre du temps. Ne t’y prend pas à la dernière minute.</a:t>
            </a:r>
          </a:p>
          <a:p>
            <a:pPr algn="just"/>
            <a:r>
              <a:rPr lang="fr-FR" sz="2800" dirty="0" smtClean="0">
                <a:latin typeface="Comic Sans MS" pitchFamily="66" charset="0"/>
              </a:rPr>
              <a:t> De plus, elle constitue un bon entrainement pour la réalisation des dossiers que tu auras à préparer pour le BAC.</a:t>
            </a:r>
          </a:p>
          <a:p>
            <a:pPr algn="just"/>
            <a:r>
              <a:rPr lang="fr-FR" sz="2800" dirty="0" smtClean="0">
                <a:latin typeface="Comic Sans MS" pitchFamily="66" charset="0"/>
              </a:rPr>
              <a:t>Relis toi ou fais toi aider pour éviter les fautes d’orthographe…</a:t>
            </a:r>
          </a:p>
          <a:p>
            <a:pPr algn="just">
              <a:buNone/>
            </a:pPr>
            <a:r>
              <a:rPr lang="fr-FR" sz="2800" dirty="0" smtClean="0">
                <a:latin typeface="Comic Sans MS" pitchFamily="66" charset="0"/>
              </a:rPr>
              <a:t>                               </a:t>
            </a:r>
            <a:r>
              <a:rPr lang="fr-FR" sz="2800" b="1" i="1" dirty="0" smtClean="0">
                <a:solidFill>
                  <a:srgbClr val="7030A0"/>
                </a:solidFill>
                <a:latin typeface="Comic Sans MS" pitchFamily="66" charset="0"/>
              </a:rPr>
              <a:t>BON COURAGE! </a:t>
            </a:r>
            <a:endParaRPr lang="fr-FR" sz="2800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100" name="Picture 4" descr="C:\Users\Hélène\AppData\Local\Microsoft\Windows\Temporary Internet Files\Content.IE5\OWWLP0WO\MC9002173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819656" cy="1753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sz="1400" dirty="0" smtClean="0">
              <a:latin typeface="Comic Sans MS" pitchFamily="66" charset="0"/>
            </a:endParaRPr>
          </a:p>
          <a:p>
            <a:pPr algn="just">
              <a:buNone/>
            </a:pPr>
            <a:endParaRPr lang="fr-FR" sz="1400" dirty="0" smtClean="0">
              <a:latin typeface="Comic Sans MS" pitchFamily="66" charset="0"/>
            </a:endParaRPr>
          </a:p>
          <a:p>
            <a:pPr algn="just">
              <a:buNone/>
            </a:pPr>
            <a:endParaRPr lang="fr-FR" sz="1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800" dirty="0" smtClean="0">
                <a:latin typeface="Comic Sans MS" pitchFamily="66" charset="0"/>
              </a:rPr>
              <a:t>Ce document a pour objectif de t’aider à rédiger les supports que tu présenteras lors des épreuves du CAP APM.</a:t>
            </a:r>
          </a:p>
          <a:p>
            <a:pPr algn="just"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2800" dirty="0" smtClean="0">
                <a:latin typeface="Comic Sans MS" pitchFamily="66" charset="0"/>
              </a:rPr>
              <a:t>Il faut savoir que  tu passeras 3 épreuves en CCF pour l’obtention du CAP intitulées: </a:t>
            </a:r>
            <a:r>
              <a:rPr lang="fr-FR" sz="2800" b="1" dirty="0" smtClean="0">
                <a:latin typeface="Comic Sans MS" pitchFamily="66" charset="0"/>
              </a:rPr>
              <a:t>EP1, EP2 et EP3.</a:t>
            </a:r>
          </a:p>
          <a:p>
            <a:pPr algn="just"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800" dirty="0" smtClean="0">
                <a:latin typeface="Comic Sans MS" pitchFamily="66" charset="0"/>
              </a:rPr>
              <a:t>Voici un descriptif de ces épreuves et ce qui te sera demandé…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>Tableau des CCF en CAP APM</a:t>
            </a:r>
            <a:endParaRPr lang="fr-F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497" y="1124744"/>
          <a:ext cx="9108504" cy="5167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1"/>
                <a:gridCol w="901073"/>
                <a:gridCol w="1151663"/>
                <a:gridCol w="1296144"/>
                <a:gridCol w="1872208"/>
                <a:gridCol w="1907705"/>
              </a:tblGrid>
              <a:tr h="494465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Epreuves/unités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Où?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Quand?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Qui?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Support?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Conditions?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71608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Comic Sans MS" pitchFamily="66" charset="0"/>
                        </a:rPr>
                        <a:t>EP1/U1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Accueil,</a:t>
                      </a:r>
                      <a:r>
                        <a:rPr lang="fr-FR" sz="1400" baseline="0" dirty="0" smtClean="0">
                          <a:latin typeface="Comic Sans MS" pitchFamily="66" charset="0"/>
                        </a:rPr>
                        <a:t> information et accompagnement (</a:t>
                      </a:r>
                      <a:r>
                        <a:rPr lang="fr-FR" sz="1400" baseline="0" dirty="0" err="1" smtClean="0">
                          <a:latin typeface="Comic Sans MS" pitchFamily="66" charset="0"/>
                        </a:rPr>
                        <a:t>coef</a:t>
                      </a:r>
                      <a:r>
                        <a:rPr lang="fr-FR" sz="1400" baseline="0" dirty="0" smtClean="0">
                          <a:latin typeface="Comic Sans MS" pitchFamily="66" charset="0"/>
                        </a:rPr>
                        <a:t>.4 (+ 1PSE)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Au</a:t>
                      </a:r>
                      <a:r>
                        <a:rPr lang="fr-FR" sz="1400" baseline="0" dirty="0" smtClean="0">
                          <a:latin typeface="Comic Sans MS" pitchFamily="66" charset="0"/>
                        </a:rPr>
                        <a:t> lycée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En début de 1spvl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Équipe</a:t>
                      </a:r>
                      <a:r>
                        <a:rPr lang="fr-FR" sz="1400" baseline="0" dirty="0" smtClean="0">
                          <a:latin typeface="Comic Sans MS" pitchFamily="66" charset="0"/>
                        </a:rPr>
                        <a:t> pédagogique</a:t>
                      </a:r>
                    </a:p>
                    <a:p>
                      <a:pPr algn="ctr"/>
                      <a:r>
                        <a:rPr lang="fr-FR" sz="1400" baseline="0" dirty="0" smtClean="0">
                          <a:latin typeface="Comic Sans MS" pitchFamily="66" charset="0"/>
                        </a:rPr>
                        <a:t>+ professionnels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Ressources documentaires</a:t>
                      </a:r>
                    </a:p>
                    <a:p>
                      <a:pPr algn="ctr"/>
                      <a:endParaRPr lang="fr-FR" sz="1400" dirty="0" smtClean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Activité d’animation</a:t>
                      </a:r>
                      <a:endParaRPr lang="fr-FR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fr-FR" sz="1400" dirty="0" smtClean="0">
                          <a:latin typeface="Comic Sans MS" pitchFamily="66" charset="0"/>
                        </a:rPr>
                        <a:t>Constitution de ressources documentaires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fr-FR" sz="1400" dirty="0" smtClean="0">
                          <a:latin typeface="Comic Sans MS" pitchFamily="66" charset="0"/>
                        </a:rPr>
                        <a:t>Présentation d’une activité d’animation ou promotion d’une action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59564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Comic Sans MS" pitchFamily="66" charset="0"/>
                        </a:rPr>
                        <a:t>EP2/U2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Prévention, médiation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fr-FR" sz="1400" dirty="0" err="1" smtClean="0">
                          <a:latin typeface="Comic Sans MS" pitchFamily="66" charset="0"/>
                        </a:rPr>
                        <a:t>coef</a:t>
                      </a:r>
                      <a:r>
                        <a:rPr lang="fr-FR" sz="1400" dirty="0" smtClean="0">
                          <a:latin typeface="Comic Sans MS" pitchFamily="66" charset="0"/>
                        </a:rPr>
                        <a:t>.4)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Au lycée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En 1SPVL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Équipe</a:t>
                      </a:r>
                      <a:r>
                        <a:rPr lang="fr-FR" sz="1400" baseline="0" dirty="0" smtClean="0">
                          <a:latin typeface="Comic Sans MS" pitchFamily="66" charset="0"/>
                        </a:rPr>
                        <a:t> pédagogique</a:t>
                      </a:r>
                    </a:p>
                    <a:p>
                      <a:pPr algn="ctr"/>
                      <a:r>
                        <a:rPr lang="fr-FR" sz="1400" baseline="0" dirty="0" smtClean="0">
                          <a:latin typeface="Comic Sans MS" pitchFamily="66" charset="0"/>
                        </a:rPr>
                        <a:t>+ professionnels</a:t>
                      </a:r>
                      <a:endParaRPr lang="fr-FR" sz="14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Dossier comprenant 5 fiches professionnelles établies à partir de situations à problèmes rencontrés</a:t>
                      </a:r>
                      <a:r>
                        <a:rPr lang="fr-FR" sz="1400" baseline="0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 en milieu professionnel</a:t>
                      </a:r>
                      <a:endParaRPr lang="fr-FR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-10 minutes de présentation du dossier,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- Entretien</a:t>
                      </a:r>
                      <a:r>
                        <a:rPr lang="fr-FR" sz="1400" baseline="0" dirty="0" smtClean="0">
                          <a:latin typeface="Comic Sans MS" pitchFamily="66" charset="0"/>
                        </a:rPr>
                        <a:t> avec un professeur et un professionnel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0527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Comic Sans MS" pitchFamily="66" charset="0"/>
                        </a:rPr>
                        <a:t>EP3/U3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Communication et organisation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fr-FR" sz="1400" dirty="0" err="1" smtClean="0">
                          <a:latin typeface="Comic Sans MS" pitchFamily="66" charset="0"/>
                        </a:rPr>
                        <a:t>coef</a:t>
                      </a:r>
                      <a:r>
                        <a:rPr lang="fr-FR" sz="1400" dirty="0" smtClean="0">
                          <a:latin typeface="Comic Sans MS" pitchFamily="66" charset="0"/>
                        </a:rPr>
                        <a:t>.4)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En PFMP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Lors</a:t>
                      </a:r>
                      <a:r>
                        <a:rPr lang="fr-FR" sz="1400" baseline="0" dirty="0" smtClean="0">
                          <a:latin typeface="Comic Sans MS" pitchFamily="66" charset="0"/>
                        </a:rPr>
                        <a:t> de la deuxième  PFMP de seconde</a:t>
                      </a:r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Équipe</a:t>
                      </a:r>
                      <a:r>
                        <a:rPr lang="fr-FR" sz="1400" baseline="0" dirty="0" smtClean="0">
                          <a:latin typeface="Comic Sans MS" pitchFamily="66" charset="0"/>
                        </a:rPr>
                        <a:t> pédagogique</a:t>
                      </a:r>
                    </a:p>
                    <a:p>
                      <a:pPr algn="ctr"/>
                      <a:r>
                        <a:rPr lang="fr-FR" sz="1400" baseline="0" dirty="0" smtClean="0">
                          <a:latin typeface="Comic Sans MS" pitchFamily="66" charset="0"/>
                        </a:rPr>
                        <a:t>+ professionnels</a:t>
                      </a:r>
                      <a:endParaRPr lang="fr-FR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itchFamily="66" charset="0"/>
                        </a:rPr>
                        <a:t>PFMP</a:t>
                      </a:r>
                    </a:p>
                    <a:p>
                      <a:pPr algn="ctr"/>
                      <a:endParaRPr lang="fr-FR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aseline="0" dirty="0" smtClean="0">
                          <a:latin typeface="Comic Sans MS" pitchFamily="66" charset="0"/>
                        </a:rPr>
                        <a:t>Obligatoire en PFMP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Il va donc falloir préparer les supports demandés pour l’EP1 et l’EP2! </a:t>
            </a:r>
          </a:p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Allons y étape par étape… 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sans avoir peur!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1028" name="Picture 4" descr="C:\Users\Hélène\AppData\Local\Microsoft\Windows\Temporary Internet Files\Content.IE5\4ZANYZZ0\MC90034184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187952"/>
            <a:ext cx="3657600" cy="2670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11430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Pour l’EP1/U1: Accueil, information et 			accompagnement </a:t>
            </a:r>
            <a:endParaRPr lang="fr-F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fr-FR" sz="1400" dirty="0" smtClean="0">
                <a:latin typeface="Comic Sans MS" pitchFamily="66" charset="0"/>
              </a:rPr>
              <a:t>Cette épreuve se compose de 2 parties, indépendantes ou liées: </a:t>
            </a:r>
          </a:p>
          <a:p>
            <a:pPr algn="just">
              <a:buNone/>
            </a:pPr>
            <a:endParaRPr lang="fr-FR" sz="1400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sz="1400" u="sng" dirty="0" smtClean="0">
                <a:latin typeface="Comic Sans MS" pitchFamily="66" charset="0"/>
              </a:rPr>
              <a:t>La constitution d’un dossier de ressources documentaires </a:t>
            </a:r>
            <a:r>
              <a:rPr lang="fr-FR" sz="1400" dirty="0" smtClean="0">
                <a:latin typeface="Comic Sans MS" pitchFamily="66" charset="0"/>
              </a:rPr>
              <a:t>sur un sujet que tu auras choisi et correspondant au diplôme que tu prépares (documents sélectionnés, informations recueillies, personnes ou structures ressources,…), </a:t>
            </a:r>
          </a:p>
          <a:p>
            <a:pPr algn="just">
              <a:buFontTx/>
              <a:buChar char="-"/>
            </a:pPr>
            <a:endParaRPr lang="fr-FR" sz="1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1400" dirty="0" smtClean="0">
                <a:latin typeface="Comic Sans MS" pitchFamily="66" charset="0"/>
              </a:rPr>
              <a:t>- </a:t>
            </a:r>
            <a:r>
              <a:rPr lang="fr-FR" sz="1400" u="sng" dirty="0" smtClean="0">
                <a:latin typeface="Comic Sans MS" pitchFamily="66" charset="0"/>
              </a:rPr>
              <a:t>La présentation d’une activité d’animation ou promotion d’un action </a:t>
            </a:r>
            <a:r>
              <a:rPr lang="fr-FR" sz="1400" dirty="0" smtClean="0">
                <a:latin typeface="Comic Sans MS" pitchFamily="66" charset="0"/>
              </a:rPr>
              <a:t>à laquelle tu auras assisté lors de ta PFMP. </a:t>
            </a:r>
          </a:p>
          <a:p>
            <a:pPr algn="just"/>
            <a:endParaRPr lang="fr-FR" sz="1400" b="1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14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CONSTITUTION DU DOSSIER DE RESSOURCES DOCUMENTAIRES:</a:t>
            </a:r>
          </a:p>
          <a:p>
            <a:pPr algn="just"/>
            <a:r>
              <a:rPr lang="fr-FR" sz="1400" dirty="0" smtClean="0">
                <a:latin typeface="Comic Sans MS" pitchFamily="66" charset="0"/>
              </a:rPr>
              <a:t> </a:t>
            </a:r>
            <a:r>
              <a:rPr lang="fr-FR" sz="1400" b="1" i="1" dirty="0" smtClean="0">
                <a:latin typeface="Comic Sans MS" pitchFamily="66" charset="0"/>
              </a:rPr>
              <a:t>Forme :  </a:t>
            </a:r>
            <a:r>
              <a:rPr lang="fr-FR" sz="1400" dirty="0" smtClean="0">
                <a:latin typeface="Comic Sans MS" pitchFamily="66" charset="0"/>
              </a:rPr>
              <a:t>Ce dossier devra être dactylographié, paginé et illustré d’annexes. </a:t>
            </a:r>
          </a:p>
          <a:p>
            <a:pPr algn="just"/>
            <a:r>
              <a:rPr lang="fr-FR" sz="1400" b="1" i="1" dirty="0" smtClean="0">
                <a:latin typeface="Comic Sans MS" pitchFamily="66" charset="0"/>
              </a:rPr>
              <a:t>Contenu : 	</a:t>
            </a:r>
            <a:endParaRPr lang="fr-FR" sz="1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1400" dirty="0" smtClean="0">
                <a:latin typeface="Comic Sans MS" pitchFamily="66" charset="0"/>
              </a:rPr>
              <a:t>		</a:t>
            </a:r>
            <a:r>
              <a:rPr lang="fr-FR" sz="1400" u="sng" dirty="0" smtClean="0">
                <a:solidFill>
                  <a:srgbClr val="0070C0"/>
                </a:solidFill>
                <a:latin typeface="Comic Sans MS" pitchFamily="66" charset="0"/>
              </a:rPr>
              <a:t>Sommaire,</a:t>
            </a:r>
            <a:r>
              <a:rPr lang="fr-FR" sz="1400" dirty="0" smtClean="0">
                <a:latin typeface="Comic Sans MS" pitchFamily="66" charset="0"/>
              </a:rPr>
              <a:t> </a:t>
            </a:r>
          </a:p>
          <a:p>
            <a:pPr algn="just">
              <a:buNone/>
            </a:pPr>
            <a:r>
              <a:rPr lang="fr-FR" sz="1400" dirty="0" smtClean="0">
                <a:latin typeface="Comic Sans MS" pitchFamily="66" charset="0"/>
              </a:rPr>
              <a:t>		</a:t>
            </a:r>
            <a:r>
              <a:rPr lang="fr-FR" sz="1400" u="sng" dirty="0" smtClean="0">
                <a:solidFill>
                  <a:srgbClr val="0070C0"/>
                </a:solidFill>
                <a:latin typeface="Comic Sans MS" pitchFamily="66" charset="0"/>
              </a:rPr>
              <a:t>Page de garde </a:t>
            </a:r>
            <a:r>
              <a:rPr lang="fr-FR" sz="1400" dirty="0" smtClean="0">
                <a:latin typeface="Comic Sans MS" pitchFamily="66" charset="0"/>
              </a:rPr>
              <a:t>(comprenant  ton identité, ta classe, la session d’examen, le diplôme préparé, le titre du 	dossier et la structure dans laquelle tu as assisté ou participé à l’action ou l’activité). </a:t>
            </a:r>
          </a:p>
          <a:p>
            <a:pPr algn="just">
              <a:buNone/>
            </a:pPr>
            <a:r>
              <a:rPr lang="fr-FR" sz="1400" b="1" dirty="0" smtClean="0">
                <a:latin typeface="Comic Sans MS" pitchFamily="66" charset="0"/>
              </a:rPr>
              <a:t>		</a:t>
            </a:r>
            <a:r>
              <a:rPr lang="fr-FR" sz="1400" u="sng" dirty="0" smtClean="0">
                <a:solidFill>
                  <a:srgbClr val="0070C0"/>
                </a:solidFill>
                <a:latin typeface="Comic Sans MS" pitchFamily="66" charset="0"/>
              </a:rPr>
              <a:t>Introduction</a:t>
            </a:r>
            <a:r>
              <a:rPr lang="fr-FR" sz="1400" u="sng" dirty="0" smtClean="0">
                <a:latin typeface="Comic Sans MS" pitchFamily="66" charset="0"/>
              </a:rPr>
              <a:t> </a:t>
            </a:r>
            <a:r>
              <a:rPr lang="fr-FR" sz="1400" dirty="0" smtClean="0">
                <a:latin typeface="Comic Sans MS" pitchFamily="66" charset="0"/>
              </a:rPr>
              <a:t>(présentation du contexte institutionnel de l’action)</a:t>
            </a:r>
          </a:p>
          <a:p>
            <a:pPr algn="just">
              <a:buNone/>
            </a:pPr>
            <a:r>
              <a:rPr lang="fr-FR" sz="1400" dirty="0" smtClean="0">
                <a:latin typeface="Comic Sans MS" pitchFamily="66" charset="0"/>
              </a:rPr>
              <a:t>		</a:t>
            </a:r>
            <a:r>
              <a:rPr lang="fr-FR" sz="1400" u="sng" dirty="0" smtClean="0">
                <a:solidFill>
                  <a:srgbClr val="0070C0"/>
                </a:solidFill>
                <a:latin typeface="Comic Sans MS" pitchFamily="66" charset="0"/>
              </a:rPr>
              <a:t>Présentation de la demande ou de l’incident support de la situation</a:t>
            </a:r>
          </a:p>
          <a:p>
            <a:pPr algn="just">
              <a:buNone/>
            </a:pPr>
            <a:r>
              <a:rPr lang="fr-FR" sz="1400" dirty="0" smtClean="0">
                <a:solidFill>
                  <a:srgbClr val="0070C0"/>
                </a:solidFill>
                <a:latin typeface="Comic Sans MS" pitchFamily="66" charset="0"/>
              </a:rPr>
              <a:t>		</a:t>
            </a:r>
            <a:r>
              <a:rPr lang="fr-FR" sz="1400" u="sng" dirty="0" smtClean="0">
                <a:solidFill>
                  <a:srgbClr val="0070C0"/>
                </a:solidFill>
                <a:latin typeface="Comic Sans MS" pitchFamily="66" charset="0"/>
              </a:rPr>
              <a:t>Conclusion</a:t>
            </a:r>
          </a:p>
          <a:p>
            <a:pPr algn="just">
              <a:buNone/>
            </a:pPr>
            <a:endParaRPr lang="fr-FR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sz="16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PRESENTATION D’UNE ACTIVITE D’ANIMATION</a:t>
            </a:r>
          </a:p>
          <a:p>
            <a:pPr algn="just">
              <a:buNone/>
            </a:pPr>
            <a:r>
              <a:rPr lang="fr-FR" sz="1600" b="1" i="1" dirty="0" smtClean="0">
                <a:latin typeface="Comic Sans MS" pitchFamily="66" charset="0"/>
              </a:rPr>
              <a:t>Forme : </a:t>
            </a:r>
            <a:r>
              <a:rPr lang="fr-FR" sz="1600" dirty="0" smtClean="0">
                <a:latin typeface="Comic Sans MS" pitchFamily="66" charset="0"/>
              </a:rPr>
              <a:t>Tu devras présenter une animation à laquelle tu as assisté ou participé pendant l’une de tes PFMP de seconde.  </a:t>
            </a:r>
          </a:p>
          <a:p>
            <a:pPr algn="just">
              <a:buNone/>
            </a:pPr>
            <a:endParaRPr lang="fr-FR" sz="16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1600" dirty="0" smtClean="0">
                <a:latin typeface="Comic Sans MS" pitchFamily="66" charset="0"/>
              </a:rPr>
              <a:t>Ton exposé prendra appui sur la réalisation d’une fiche d’animation. </a:t>
            </a:r>
          </a:p>
          <a:p>
            <a:pPr algn="just"/>
            <a:endParaRPr lang="fr-FR" sz="1600" dirty="0" smtClean="0">
              <a:latin typeface="Comic Sans MS" pitchFamily="66" charset="0"/>
            </a:endParaRPr>
          </a:p>
          <a:p>
            <a:pPr algn="just"/>
            <a:endParaRPr lang="fr-FR" sz="1600" dirty="0" smtClean="0">
              <a:latin typeface="Comic Sans MS" pitchFamily="66" charset="0"/>
            </a:endParaRPr>
          </a:p>
          <a:p>
            <a:pPr algn="just"/>
            <a:endParaRPr lang="fr-FR" sz="1600" dirty="0" smtClean="0">
              <a:latin typeface="Comic Sans MS" pitchFamily="66" charset="0"/>
            </a:endParaRPr>
          </a:p>
          <a:p>
            <a:pPr algn="just"/>
            <a:endParaRPr lang="fr-FR" sz="16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16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ORGANISATION </a:t>
            </a:r>
          </a:p>
          <a:p>
            <a:pPr algn="just">
              <a:buNone/>
            </a:pPr>
            <a:r>
              <a:rPr lang="fr-FR" sz="1600" dirty="0" smtClean="0">
                <a:latin typeface="Comic Sans MS" pitchFamily="66" charset="0"/>
              </a:rPr>
              <a:t>Le dossier de ressources documentaires  doit être rendu au moins 15 jours avant le CCF. </a:t>
            </a:r>
          </a:p>
          <a:p>
            <a:pPr algn="just">
              <a:buNone/>
            </a:pPr>
            <a:endParaRPr lang="fr-FR" sz="16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1600" dirty="0" smtClean="0">
                <a:latin typeface="Comic Sans MS" pitchFamily="66" charset="0"/>
              </a:rPr>
              <a:t>Le jour de l’évaluation, </a:t>
            </a:r>
            <a:r>
              <a:rPr lang="fr-FR" sz="1600" dirty="0" smtClean="0">
                <a:latin typeface="Comic Sans MS" pitchFamily="66" charset="0"/>
              </a:rPr>
              <a:t>l’entretien </a:t>
            </a:r>
            <a:r>
              <a:rPr lang="fr-FR" sz="1600" dirty="0" smtClean="0">
                <a:latin typeface="Comic Sans MS" pitchFamily="66" charset="0"/>
              </a:rPr>
              <a:t>durera 15 minutes en présence d’un enseignant et d’un professionnel.</a:t>
            </a:r>
          </a:p>
          <a:p>
            <a:endParaRPr lang="fr-F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Pour ce faire, tu dois tout au long de ta PFMP:</a:t>
            </a:r>
            <a:br>
              <a:rPr lang="fr-FR" sz="2400" dirty="0" smtClean="0">
                <a:latin typeface="Comic Sans MS" pitchFamily="66" charset="0"/>
              </a:rPr>
            </a:br>
            <a:endParaRPr lang="fr-FR" sz="2400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600" dirty="0" smtClean="0">
                <a:latin typeface="Comic Sans MS" pitchFamily="66" charset="0"/>
              </a:rPr>
              <a:t>Découvrir la structure, le personnel, les publics accueillis en observant et en questionnant les personnes,</a:t>
            </a:r>
          </a:p>
          <a:p>
            <a:pPr algn="just"/>
            <a:r>
              <a:rPr lang="fr-FR" sz="2600" dirty="0" smtClean="0">
                <a:latin typeface="Comic Sans MS" pitchFamily="66" charset="0"/>
              </a:rPr>
              <a:t>Bien observer les activités et les actions menées dans la structure et les lister, </a:t>
            </a:r>
          </a:p>
          <a:p>
            <a:pPr algn="just"/>
            <a:r>
              <a:rPr lang="fr-FR" sz="2600" dirty="0" smtClean="0">
                <a:latin typeface="Comic Sans MS" pitchFamily="66" charset="0"/>
              </a:rPr>
              <a:t>Noter toutes informations pertinentes qui serviront peut-être à la rédaction de tes supports et pour effectuer un bilan à tes camarades à la fin de la PFMP.  </a:t>
            </a:r>
          </a:p>
          <a:p>
            <a:pPr algn="ctr">
              <a:buNone/>
            </a:pPr>
            <a:r>
              <a:rPr lang="fr-FR" sz="2600" i="1" dirty="0" smtClean="0">
                <a:latin typeface="Comic Sans MS" pitchFamily="66" charset="0"/>
              </a:rPr>
              <a:t>Echanger pour s’enrichir…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Et concrètement, comment tu t’y prends?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Remplis un carnet de bord (un simple cahier ou un bloc-notes) en y indiquant ce que tu vas vécu, découvert, ressenti chaque jour.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Carré corné 3"/>
          <p:cNvSpPr/>
          <p:nvPr/>
        </p:nvSpPr>
        <p:spPr>
          <a:xfrm>
            <a:off x="2123728" y="2924944"/>
            <a:ext cx="6336704" cy="360040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95736" y="3068960"/>
            <a:ext cx="5760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u="sng" dirty="0" smtClean="0">
                <a:latin typeface="Comic Sans MS" pitchFamily="66" charset="0"/>
              </a:rPr>
              <a:t>Exemples</a:t>
            </a:r>
            <a:r>
              <a:rPr lang="fr-FR" sz="1600" dirty="0" smtClean="0">
                <a:latin typeface="Comic Sans MS" pitchFamily="66" charset="0"/>
              </a:rPr>
              <a:t>:</a:t>
            </a:r>
          </a:p>
          <a:p>
            <a:pPr algn="just"/>
            <a:endParaRPr lang="fr-FR" sz="1600" dirty="0" smtClean="0">
              <a:latin typeface="Comic Sans MS" pitchFamily="66" charset="0"/>
            </a:endParaRPr>
          </a:p>
          <a:p>
            <a:pPr algn="just"/>
            <a:r>
              <a:rPr lang="fr-FR" sz="1600" dirty="0" smtClean="0">
                <a:latin typeface="Comic Sans MS" pitchFamily="66" charset="0"/>
              </a:rPr>
              <a:t>Jour 1: accueil par le responsable, visite de la structure…Je me sens un peu perdue, j’ai du mal à m’intégrer…</a:t>
            </a:r>
          </a:p>
          <a:p>
            <a:pPr algn="just"/>
            <a:endParaRPr lang="fr-FR" sz="1600" dirty="0" smtClean="0">
              <a:latin typeface="Comic Sans MS" pitchFamily="66" charset="0"/>
            </a:endParaRPr>
          </a:p>
          <a:p>
            <a:pPr algn="just"/>
            <a:r>
              <a:rPr lang="fr-FR" sz="1600" dirty="0" smtClean="0">
                <a:latin typeface="Comic Sans MS" pitchFamily="66" charset="0"/>
              </a:rPr>
              <a:t>Jour n: rencontre avec un  éducateur spécialité. Présentation de son métier, ses difficultés, ses points fort… j’ai beaucoup aimé… car …</a:t>
            </a:r>
          </a:p>
          <a:p>
            <a:pPr algn="just"/>
            <a:endParaRPr lang="fr-FR" sz="1600" dirty="0" smtClean="0">
              <a:latin typeface="Comic Sans MS" pitchFamily="66" charset="0"/>
            </a:endParaRPr>
          </a:p>
          <a:p>
            <a:pPr algn="just"/>
            <a:r>
              <a:rPr lang="fr-FR" sz="1600" dirty="0" smtClean="0">
                <a:latin typeface="Comic Sans MS" pitchFamily="66" charset="0"/>
              </a:rPr>
              <a:t>Jour n+1: témoin d’une altercation entre… j’ai fais ci et puis cela…</a:t>
            </a:r>
            <a:endParaRPr lang="fr-FR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fr-FR" sz="3100" dirty="0" smtClean="0">
                <a:latin typeface="Comic Sans MS" pitchFamily="66" charset="0"/>
              </a:rPr>
              <a:t>Au bout de quelques jours ou quelques semaines, interroge toi sur:</a:t>
            </a:r>
          </a:p>
          <a:p>
            <a:pPr algn="just">
              <a:buFontTx/>
              <a:buChar char="-"/>
            </a:pPr>
            <a:r>
              <a:rPr lang="fr-FR" sz="3100" dirty="0" smtClean="0">
                <a:latin typeface="Comic Sans MS" pitchFamily="66" charset="0"/>
              </a:rPr>
              <a:t>le thème que tu pourras développer pour ton dossier </a:t>
            </a:r>
          </a:p>
          <a:p>
            <a:pPr algn="just">
              <a:buFontTx/>
              <a:buChar char="-"/>
            </a:pPr>
            <a:r>
              <a:rPr lang="fr-FR" sz="3100" dirty="0" smtClean="0">
                <a:latin typeface="Comic Sans MS" pitchFamily="66" charset="0"/>
              </a:rPr>
              <a:t>Et sur une activité (ou une action) suffisamment « pertinente » pour pouvoir être décrite et présentée lors de l’oral.</a:t>
            </a:r>
          </a:p>
          <a:p>
            <a:pPr algn="just">
              <a:buNone/>
            </a:pPr>
            <a:endParaRPr lang="fr-FR" sz="31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3100" dirty="0" smtClean="0">
                <a:latin typeface="Comic Sans MS" pitchFamily="66" charset="0"/>
              </a:rPr>
              <a:t>N’hésite pas à échanger avec les professionnels de la structure qui t’aideront certainement à choisir l’activité ou l’action. Pense également à collecter des documents utiles pour tes dossiers: </a:t>
            </a:r>
          </a:p>
          <a:p>
            <a:pPr lvl="2" algn="just">
              <a:buFontTx/>
              <a:buChar char="-"/>
            </a:pPr>
            <a:r>
              <a:rPr lang="fr-FR" sz="3100" dirty="0" smtClean="0">
                <a:latin typeface="Comic Sans MS" pitchFamily="66" charset="0"/>
              </a:rPr>
              <a:t>Organigrammes</a:t>
            </a:r>
          </a:p>
          <a:p>
            <a:pPr lvl="2" algn="just">
              <a:buFontTx/>
              <a:buChar char="-"/>
            </a:pPr>
            <a:r>
              <a:rPr lang="fr-FR" sz="3100" dirty="0" smtClean="0">
                <a:latin typeface="Comic Sans MS" pitchFamily="66" charset="0"/>
              </a:rPr>
              <a:t>Plaquettes</a:t>
            </a:r>
          </a:p>
          <a:p>
            <a:pPr lvl="2" algn="just">
              <a:buFontTx/>
              <a:buChar char="-"/>
            </a:pPr>
            <a:r>
              <a:rPr lang="fr-FR" sz="3100" dirty="0" smtClean="0">
                <a:latin typeface="Comic Sans MS" pitchFamily="66" charset="0"/>
              </a:rPr>
              <a:t>Affiches</a:t>
            </a:r>
          </a:p>
          <a:p>
            <a:pPr lvl="2" algn="just">
              <a:buFontTx/>
              <a:buChar char="-"/>
            </a:pPr>
            <a:r>
              <a:rPr lang="fr-FR" sz="3100" dirty="0" smtClean="0">
                <a:latin typeface="Comic Sans MS" pitchFamily="66" charset="0"/>
              </a:rPr>
              <a:t>Planning….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433</TotalTime>
  <Words>943</Words>
  <Application>Microsoft Office PowerPoint</Application>
  <PresentationFormat>Affichage à l'écran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Solstice</vt:lpstr>
      <vt:lpstr>Carnet de bord pour préparer les épreuves  de l’U1 et de l’U2 du  CAP APM au cours des PFMP</vt:lpstr>
      <vt:lpstr>Diapositive 2</vt:lpstr>
      <vt:lpstr>Tableau des CCF en CAP APM</vt:lpstr>
      <vt:lpstr>Diapositive 4</vt:lpstr>
      <vt:lpstr>Pour l’EP1/U1: Accueil, information et    accompagnement </vt:lpstr>
      <vt:lpstr>Diapositive 6</vt:lpstr>
      <vt:lpstr>Pour ce faire, tu dois tout au long de ta PFMP: </vt:lpstr>
      <vt:lpstr>Et concrètement, comment tu t’y prends?</vt:lpstr>
      <vt:lpstr>Diapositive 9</vt:lpstr>
      <vt:lpstr>Diapositive 10</vt:lpstr>
      <vt:lpstr>Diapositive 11</vt:lpstr>
      <vt:lpstr>Pour l’EP2/U2:  Prévention, médiation</vt:lpstr>
      <vt:lpstr>Diapositive 13</vt:lpstr>
      <vt:lpstr>Pour l’EP3/U3:  Communication et             organisation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Rédiger un CURRICULUM VITAE</dc:title>
  <dc:creator>Hélène</dc:creator>
  <cp:lastModifiedBy>Hélène</cp:lastModifiedBy>
  <cp:revision>58</cp:revision>
  <dcterms:created xsi:type="dcterms:W3CDTF">2011-06-10T08:55:17Z</dcterms:created>
  <dcterms:modified xsi:type="dcterms:W3CDTF">2012-07-07T17:27:47Z</dcterms:modified>
</cp:coreProperties>
</file>